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Montserrat" pitchFamily="2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Reem Kufi" pitchFamily="2"/>
      <p:regular r:id="rId29"/>
    </p:embeddedFont>
    <p:embeddedFont>
      <p:font typeface="Roboto Condensed Light" panose="020F0302020204030204" pitchFamily="34" charset="0"/>
      <p:regular r:id="rId30"/>
      <p: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2CaksJtEwfwR4uW43AWvVKpo4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34EA286-8D64-4491-8220-7E4412E815EA}">
  <a:tblStyle styleId="{A34EA286-8D64-4491-8220-7E4412E815E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D992507-7029-4CC7-8352-162C5D87A066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74"/>
    <p:restoredTop sz="94656"/>
  </p:normalViewPr>
  <p:slideViewPr>
    <p:cSldViewPr snapToGrid="0" snapToObjects="1">
      <p:cViewPr varScale="1">
        <p:scale>
          <a:sx n="98" d="100"/>
          <a:sy n="98" d="100"/>
        </p:scale>
        <p:origin x="200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92122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5879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6705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9178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8459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7512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4735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7417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94701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345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913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9845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2046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482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5796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282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3953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7704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409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0"/>
          <p:cNvSpPr txBox="1">
            <a:spLocks noGrp="1"/>
          </p:cNvSpPr>
          <p:nvPr>
            <p:ph type="ctrTitle"/>
          </p:nvPr>
        </p:nvSpPr>
        <p:spPr>
          <a:xfrm>
            <a:off x="719250" y="1275975"/>
            <a:ext cx="5343300" cy="15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ubTitle" idx="1"/>
          </p:nvPr>
        </p:nvSpPr>
        <p:spPr>
          <a:xfrm>
            <a:off x="719250" y="2853175"/>
            <a:ext cx="5343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1" name="Google Shape;1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21271">
            <a:off x="3967049" y="-381001"/>
            <a:ext cx="5824647" cy="8318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941825" y="2341104"/>
            <a:ext cx="29064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941825" y="1358000"/>
            <a:ext cx="290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CUSTOM_12">
    <p:bg>
      <p:bgPr>
        <a:solidFill>
          <a:schemeClr val="accen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2576168">
            <a:off x="6976422" y="573288"/>
            <a:ext cx="4606904" cy="575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929911">
            <a:off x="6750824" y="-1412026"/>
            <a:ext cx="5140129" cy="641985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0"/>
          <p:cNvSpPr txBox="1">
            <a:spLocks noGrp="1"/>
          </p:cNvSpPr>
          <p:nvPr>
            <p:ph type="title"/>
          </p:nvPr>
        </p:nvSpPr>
        <p:spPr>
          <a:xfrm>
            <a:off x="733104" y="1306425"/>
            <a:ext cx="52536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body" idx="1"/>
          </p:nvPr>
        </p:nvSpPr>
        <p:spPr>
          <a:xfrm>
            <a:off x="733104" y="1992373"/>
            <a:ext cx="5253600" cy="19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8633640" flipH="1">
            <a:off x="-3976801" y="-1377789"/>
            <a:ext cx="5824644" cy="831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800003" flipH="1">
            <a:off x="6738571" y="-330040"/>
            <a:ext cx="5824645" cy="8318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92088" y="1864478"/>
            <a:ext cx="7014981" cy="8888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73874" y="-5935303"/>
            <a:ext cx="7565297" cy="9448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7238212">
            <a:off x="922700" y="-5495301"/>
            <a:ext cx="7565298" cy="944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00003" flipH="1">
            <a:off x="-4112428" y="-1225390"/>
            <a:ext cx="5824645" cy="8318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899998" flipH="1">
            <a:off x="6664797" y="-759814"/>
            <a:ext cx="5824646" cy="8318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10">
            <a:off x="1218705" y="4051393"/>
            <a:ext cx="1623932" cy="2319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2699993">
            <a:off x="-897695" y="3034831"/>
            <a:ext cx="1623934" cy="231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3">
  <p:cSld name="CUSTOM_12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 txBox="1">
            <a:spLocks noGrp="1"/>
          </p:cNvSpPr>
          <p:nvPr>
            <p:ph type="body" idx="1"/>
          </p:nvPr>
        </p:nvSpPr>
        <p:spPr>
          <a:xfrm>
            <a:off x="2227050" y="1697525"/>
            <a:ext cx="4707300" cy="13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22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2227050" y="2967780"/>
            <a:ext cx="47073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9" name="Google Shape;19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2576168">
            <a:off x="5147622" y="-3251837"/>
            <a:ext cx="4606904" cy="575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406815">
            <a:off x="-1856839" y="-3052"/>
            <a:ext cx="5140130" cy="64198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>
            <a:spLocks noGrp="1"/>
          </p:cNvSpPr>
          <p:nvPr>
            <p:ph type="title"/>
          </p:nvPr>
        </p:nvSpPr>
        <p:spPr>
          <a:xfrm>
            <a:off x="2128200" y="1554151"/>
            <a:ext cx="4887600" cy="20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25" name="Google Shape;25;p24"/>
          <p:cNvPicPr preferRelativeResize="0"/>
          <p:nvPr/>
        </p:nvPicPr>
        <p:blipFill rotWithShape="1">
          <a:blip r:embed="rId2">
            <a:alphaModFix amt="68000"/>
          </a:blip>
          <a:srcRect/>
          <a:stretch/>
        </p:blipFill>
        <p:spPr>
          <a:xfrm rot="10800000">
            <a:off x="-2640628" y="-2217353"/>
            <a:ext cx="5824648" cy="8318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4"/>
          <p:cNvPicPr preferRelativeResize="0"/>
          <p:nvPr/>
        </p:nvPicPr>
        <p:blipFill rotWithShape="1">
          <a:blip r:embed="rId2">
            <a:alphaModFix amt="68000"/>
          </a:blip>
          <a:srcRect/>
          <a:stretch/>
        </p:blipFill>
        <p:spPr>
          <a:xfrm rot="-10352888">
            <a:off x="5768768" y="-2217339"/>
            <a:ext cx="5824651" cy="831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0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25"/>
          <p:cNvPicPr preferRelativeResize="0"/>
          <p:nvPr/>
        </p:nvPicPr>
        <p:blipFill rotWithShape="1">
          <a:blip r:embed="rId2">
            <a:alphaModFix/>
          </a:blip>
          <a:srcRect l="46609" b="69005"/>
          <a:stretch/>
        </p:blipFill>
        <p:spPr>
          <a:xfrm>
            <a:off x="0" y="1933925"/>
            <a:ext cx="4363251" cy="320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5"/>
          <p:cNvPicPr preferRelativeResize="0"/>
          <p:nvPr/>
        </p:nvPicPr>
        <p:blipFill rotWithShape="1">
          <a:blip r:embed="rId3">
            <a:alphaModFix/>
          </a:blip>
          <a:srcRect t="69383" r="30684"/>
          <a:stretch/>
        </p:blipFill>
        <p:spPr>
          <a:xfrm>
            <a:off x="3967900" y="0"/>
            <a:ext cx="5176099" cy="28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body" idx="1"/>
          </p:nvPr>
        </p:nvSpPr>
        <p:spPr>
          <a:xfrm>
            <a:off x="713226" y="1817199"/>
            <a:ext cx="3144000" cy="10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body" idx="2"/>
          </p:nvPr>
        </p:nvSpPr>
        <p:spPr>
          <a:xfrm>
            <a:off x="5286998" y="3131002"/>
            <a:ext cx="3144000" cy="10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subTitle" idx="3"/>
          </p:nvPr>
        </p:nvSpPr>
        <p:spPr>
          <a:xfrm>
            <a:off x="713226" y="1386675"/>
            <a:ext cx="31440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Medium"/>
              <a:buNone/>
              <a:defRPr sz="1800" b="1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subTitle" idx="4"/>
          </p:nvPr>
        </p:nvSpPr>
        <p:spPr>
          <a:xfrm>
            <a:off x="5286901" y="2703100"/>
            <a:ext cx="31440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Medium"/>
              <a:buNone/>
              <a:defRPr sz="1800" b="1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title" idx="5"/>
          </p:nvPr>
        </p:nvSpPr>
        <p:spPr>
          <a:xfrm>
            <a:off x="3857109" y="1933927"/>
            <a:ext cx="1429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title" idx="6"/>
          </p:nvPr>
        </p:nvSpPr>
        <p:spPr>
          <a:xfrm>
            <a:off x="3857092" y="3202652"/>
            <a:ext cx="1429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 txBox="1">
            <a:spLocks noGrp="1"/>
          </p:cNvSpPr>
          <p:nvPr>
            <p:ph type="subTitle" idx="1"/>
          </p:nvPr>
        </p:nvSpPr>
        <p:spPr>
          <a:xfrm>
            <a:off x="2759504" y="1536650"/>
            <a:ext cx="15783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Medium"/>
              <a:buNone/>
              <a:defRPr sz="1800" b="1">
                <a:latin typeface="Reem Kufi"/>
                <a:ea typeface="Reem Kufi"/>
                <a:cs typeface="Reem Kufi"/>
                <a:sym typeface="Reem Kuf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2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title" idx="2"/>
          </p:nvPr>
        </p:nvSpPr>
        <p:spPr>
          <a:xfrm>
            <a:off x="713225" y="3892275"/>
            <a:ext cx="15783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title" idx="3"/>
          </p:nvPr>
        </p:nvSpPr>
        <p:spPr>
          <a:xfrm>
            <a:off x="2759514" y="3890367"/>
            <a:ext cx="15783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title" idx="4"/>
          </p:nvPr>
        </p:nvSpPr>
        <p:spPr>
          <a:xfrm>
            <a:off x="4805800" y="3891817"/>
            <a:ext cx="15783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title" idx="5"/>
          </p:nvPr>
        </p:nvSpPr>
        <p:spPr>
          <a:xfrm>
            <a:off x="6852078" y="3891817"/>
            <a:ext cx="15783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subTitle" idx="6"/>
          </p:nvPr>
        </p:nvSpPr>
        <p:spPr>
          <a:xfrm>
            <a:off x="713225" y="1538108"/>
            <a:ext cx="15783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Medium"/>
              <a:buNone/>
              <a:defRPr sz="1800" b="1">
                <a:latin typeface="Reem Kufi"/>
                <a:ea typeface="Reem Kufi"/>
                <a:cs typeface="Reem Kufi"/>
                <a:sym typeface="Reem Kuf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subTitle" idx="7"/>
          </p:nvPr>
        </p:nvSpPr>
        <p:spPr>
          <a:xfrm>
            <a:off x="4805788" y="1538100"/>
            <a:ext cx="15783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Medium"/>
              <a:buNone/>
              <a:defRPr sz="1800" b="1">
                <a:latin typeface="Reem Kufi"/>
                <a:ea typeface="Reem Kufi"/>
                <a:cs typeface="Reem Kufi"/>
                <a:sym typeface="Reem Kuf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subTitle" idx="8"/>
          </p:nvPr>
        </p:nvSpPr>
        <p:spPr>
          <a:xfrm>
            <a:off x="6852063" y="1538100"/>
            <a:ext cx="15783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Medium"/>
              <a:buNone/>
              <a:defRPr sz="1800" b="1">
                <a:latin typeface="Reem Kufi"/>
                <a:ea typeface="Reem Kufi"/>
                <a:cs typeface="Reem Kufi"/>
                <a:sym typeface="Reem Kuf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subTitle" idx="9"/>
          </p:nvPr>
        </p:nvSpPr>
        <p:spPr>
          <a:xfrm>
            <a:off x="713225" y="2400866"/>
            <a:ext cx="15783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ubTitle" idx="13"/>
          </p:nvPr>
        </p:nvSpPr>
        <p:spPr>
          <a:xfrm>
            <a:off x="2759513" y="2398958"/>
            <a:ext cx="15783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subTitle" idx="14"/>
          </p:nvPr>
        </p:nvSpPr>
        <p:spPr>
          <a:xfrm>
            <a:off x="4805796" y="2400408"/>
            <a:ext cx="15783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subTitle" idx="15"/>
          </p:nvPr>
        </p:nvSpPr>
        <p:spPr>
          <a:xfrm>
            <a:off x="6852072" y="2400408"/>
            <a:ext cx="15783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1" name="Google Shape;51;p26"/>
          <p:cNvPicPr preferRelativeResize="0"/>
          <p:nvPr/>
        </p:nvPicPr>
        <p:blipFill rotWithShape="1">
          <a:blip r:embed="rId2">
            <a:alphaModFix/>
          </a:blip>
          <a:srcRect r="71111" b="28785"/>
          <a:stretch/>
        </p:blipFill>
        <p:spPr>
          <a:xfrm rot="-5400000">
            <a:off x="6115547" y="-1657855"/>
            <a:ext cx="14849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26"/>
          <p:cNvPicPr preferRelativeResize="0"/>
          <p:nvPr/>
        </p:nvPicPr>
        <p:blipFill rotWithShape="1">
          <a:blip r:embed="rId2">
            <a:alphaModFix/>
          </a:blip>
          <a:srcRect l="84967" t="28785" r="2963"/>
          <a:stretch/>
        </p:blipFill>
        <p:spPr>
          <a:xfrm rot="-5400000">
            <a:off x="1975862" y="2623559"/>
            <a:ext cx="620276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7"/>
          <p:cNvSpPr txBox="1">
            <a:spLocks noGrp="1"/>
          </p:cNvSpPr>
          <p:nvPr>
            <p:ph type="title"/>
          </p:nvPr>
        </p:nvSpPr>
        <p:spPr>
          <a:xfrm>
            <a:off x="3987425" y="1098575"/>
            <a:ext cx="4267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title" idx="2"/>
          </p:nvPr>
        </p:nvSpPr>
        <p:spPr>
          <a:xfrm>
            <a:off x="713225" y="2640125"/>
            <a:ext cx="231570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pic>
        <p:nvPicPr>
          <p:cNvPr id="56" name="Google Shape;56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8411012">
            <a:off x="-2338503" y="-2819399"/>
            <a:ext cx="5824649" cy="831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4633799" y="1924049"/>
            <a:ext cx="5824648" cy="831817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7"/>
          <p:cNvSpPr txBox="1">
            <a:spLocks noGrp="1"/>
          </p:cNvSpPr>
          <p:nvPr>
            <p:ph type="subTitle" idx="1"/>
          </p:nvPr>
        </p:nvSpPr>
        <p:spPr>
          <a:xfrm>
            <a:off x="3987425" y="2314875"/>
            <a:ext cx="32316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1"/>
          </p:nvPr>
        </p:nvSpPr>
        <p:spPr>
          <a:xfrm>
            <a:off x="713225" y="1174767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AutoNum type="arabicPeriod"/>
              <a:defRPr sz="1200">
                <a:solidFill>
                  <a:schemeClr val="dk1"/>
                </a:solidFill>
              </a:defRPr>
            </a:lvl1pPr>
            <a:lvl2pPr marL="914400" lvl="1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371600" lvl="2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2743200" lvl="5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3200400" lvl="6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3657600" lvl="7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4114800" lvl="8" indent="-30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62" name="Google Shape;6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2699993">
            <a:off x="7810167" y="-938432"/>
            <a:ext cx="1623934" cy="231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2699993">
            <a:off x="8332030" y="4109818"/>
            <a:ext cx="1623934" cy="231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  <a:defRPr sz="2800" b="0" i="0" u="none" strike="noStrike" cap="none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12093332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ctrTitle"/>
          </p:nvPr>
        </p:nvSpPr>
        <p:spPr>
          <a:xfrm>
            <a:off x="719250" y="1275975"/>
            <a:ext cx="5343300" cy="15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-RU" b="1" dirty="0" err="1">
                <a:latin typeface="Montserrat"/>
                <a:ea typeface="Montserrat"/>
                <a:cs typeface="Montserrat"/>
                <a:sym typeface="Montserrat"/>
              </a:rPr>
              <a:t>XPand</a:t>
            </a:r>
            <a:br>
              <a:rPr lang="ru-RU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 cap="all" dirty="0">
                <a:latin typeface="Montserrat"/>
                <a:ea typeface="Montserrat"/>
                <a:cs typeface="Montserrat"/>
                <a:sym typeface="Montserrat"/>
              </a:rPr>
              <a:t>a biotech company</a:t>
            </a:r>
            <a:endParaRPr sz="2000" cap="all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719250" y="2853175"/>
            <a:ext cx="5343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dirty="0"/>
              <a:t>The Power of Science to Improve Life</a:t>
            </a:r>
            <a:endParaRPr sz="1200" dirty="0"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5151" y="1238975"/>
            <a:ext cx="724687" cy="4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6917716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b="1" dirty="0">
                <a:latin typeface="Montserrat"/>
                <a:ea typeface="Montserrat"/>
                <a:cs typeface="Montserrat"/>
                <a:sym typeface="Montserrat"/>
              </a:rPr>
              <a:t>TAVI XPAND™ </a:t>
            </a:r>
            <a:r>
              <a:rPr lang="en-US" sz="1600" dirty="0">
                <a:latin typeface="Montserrat"/>
                <a:ea typeface="Montserrat"/>
                <a:cs typeface="Montserrat"/>
                <a:sym typeface="Montserrat"/>
              </a:rPr>
              <a:t>Transapical Transcatheter Aortic Valve Prosthesis</a:t>
            </a: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" name="Google Shape;201;p10"/>
          <p:cNvSpPr txBox="1">
            <a:spLocks noGrp="1"/>
          </p:cNvSpPr>
          <p:nvPr>
            <p:ph type="body" idx="1"/>
          </p:nvPr>
        </p:nvSpPr>
        <p:spPr>
          <a:xfrm>
            <a:off x="754647" y="1673851"/>
            <a:ext cx="5030334" cy="128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600" cap="all" dirty="0">
                <a:solidFill>
                  <a:schemeClr val="lt2"/>
                </a:solidFill>
              </a:rPr>
              <a:t>Ergonomic Design</a:t>
            </a:r>
            <a:endParaRPr cap="al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dirty="0"/>
              <a:t>The </a:t>
            </a:r>
            <a:r>
              <a:rPr lang="ru-RU" dirty="0"/>
              <a:t>TAVI XPAND</a:t>
            </a:r>
            <a:r>
              <a:rPr lang="en-US" dirty="0"/>
              <a:t> valve</a:t>
            </a:r>
            <a:r>
              <a:rPr lang="ru-RU" dirty="0"/>
              <a:t> </a:t>
            </a:r>
            <a:r>
              <a:rPr lang="en-US" dirty="0"/>
              <a:t>consists of an external Dacron cuff that supports the platform</a:t>
            </a:r>
            <a:r>
              <a:rPr lang="ru-RU" dirty="0"/>
              <a:t> </a:t>
            </a:r>
            <a:r>
              <a:rPr lang="en-US" dirty="0"/>
              <a:t>configuration</a:t>
            </a:r>
            <a:r>
              <a:rPr lang="ru-RU" dirty="0"/>
              <a:t>. 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dirty="0"/>
              <a:t>These characteristics</a:t>
            </a:r>
            <a:r>
              <a:rPr lang="uk-UA" dirty="0"/>
              <a:t> </a:t>
            </a:r>
            <a:r>
              <a:rPr lang="en-US" dirty="0"/>
              <a:t>provide the following benefits of the sealing mechanism</a:t>
            </a:r>
            <a:r>
              <a:rPr lang="ru-RU" dirty="0"/>
              <a:t>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  <a:p>
            <a:pPr marL="7429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None/>
            </a:pPr>
            <a:endParaRPr dirty="0"/>
          </a:p>
          <a:p>
            <a:pPr marL="7429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None/>
            </a:pPr>
            <a:endParaRPr dirty="0"/>
          </a:p>
          <a:p>
            <a:pPr marL="7429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None/>
            </a:pPr>
            <a:endParaRPr dirty="0"/>
          </a:p>
        </p:txBody>
      </p:sp>
      <p:pic>
        <p:nvPicPr>
          <p:cNvPr id="202" name="Google Shape;20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7">
            <a:off x="5784986" y="626519"/>
            <a:ext cx="3162928" cy="4516978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0"/>
          <p:cNvSpPr txBox="1"/>
          <p:nvPr/>
        </p:nvSpPr>
        <p:spPr>
          <a:xfrm>
            <a:off x="384855" y="3215603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sp>
        <p:nvSpPr>
          <p:cNvPr id="204" name="Google Shape;204;p10"/>
          <p:cNvSpPr txBox="1"/>
          <p:nvPr/>
        </p:nvSpPr>
        <p:spPr>
          <a:xfrm>
            <a:off x="384855" y="3746659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sp>
        <p:nvSpPr>
          <p:cNvPr id="205" name="Google Shape;205;p10"/>
          <p:cNvSpPr/>
          <p:nvPr/>
        </p:nvSpPr>
        <p:spPr>
          <a:xfrm>
            <a:off x="1438455" y="3234304"/>
            <a:ext cx="4533137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external cuff increases the </a:t>
            </a:r>
            <a:r>
              <a:rPr lang="en-U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surface area contact between the new and the native valve providing advanced sealing </a:t>
            </a:r>
            <a:endParaRPr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Small frame size and cell geometry provide consistent radial force across the treatable annulus range</a:t>
            </a:r>
            <a:endParaRPr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Stability “auricles” are available to ensure secure attachment of the prosthesis</a:t>
            </a:r>
            <a:endParaRPr dirty="0"/>
          </a:p>
        </p:txBody>
      </p:sp>
      <p:sp>
        <p:nvSpPr>
          <p:cNvPr id="206" name="Google Shape;206;p10"/>
          <p:cNvSpPr txBox="1"/>
          <p:nvPr/>
        </p:nvSpPr>
        <p:spPr>
          <a:xfrm>
            <a:off x="384855" y="4231784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pic>
        <p:nvPicPr>
          <p:cNvPr id="207" name="Google Shape;207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481" y="919054"/>
            <a:ext cx="3785624" cy="378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6917716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>
                <a:latin typeface="Montserrat"/>
                <a:ea typeface="Montserrat"/>
                <a:cs typeface="Montserrat"/>
                <a:sym typeface="Montserrat"/>
              </a:rPr>
              <a:t>TAVI XPAND™ </a:t>
            </a:r>
            <a:r>
              <a:rPr lang="en-US" sz="1600" dirty="0">
                <a:latin typeface="Montserrat"/>
                <a:ea typeface="Montserrat"/>
                <a:cs typeface="Montserrat"/>
                <a:sym typeface="Montserrat"/>
              </a:rPr>
              <a:t>Transapical Transcatheter Aortic Valve Prosthesis</a:t>
            </a: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" name="Google Shape;213;p11"/>
          <p:cNvSpPr txBox="1">
            <a:spLocks noGrp="1"/>
          </p:cNvSpPr>
          <p:nvPr>
            <p:ph type="body" idx="1"/>
          </p:nvPr>
        </p:nvSpPr>
        <p:spPr>
          <a:xfrm>
            <a:off x="754647" y="1673851"/>
            <a:ext cx="5030334" cy="4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600" dirty="0">
                <a:solidFill>
                  <a:schemeClr val="lt2"/>
                </a:solidFill>
              </a:rPr>
              <a:t>ERGONOMIC DESIGN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pic>
        <p:nvPicPr>
          <p:cNvPr id="214" name="Google Shape;21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003437">
            <a:off x="7095715" y="2821208"/>
            <a:ext cx="2879089" cy="411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831" y="2103260"/>
            <a:ext cx="7146465" cy="19559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11"/>
          <p:cNvCxnSpPr/>
          <p:nvPr/>
        </p:nvCxnSpPr>
        <p:spPr>
          <a:xfrm rot="10800000" flipH="1">
            <a:off x="734341" y="3019066"/>
            <a:ext cx="768000" cy="5820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7" name="Google Shape;217;p11"/>
          <p:cNvCxnSpPr/>
          <p:nvPr/>
        </p:nvCxnSpPr>
        <p:spPr>
          <a:xfrm rot="10800000">
            <a:off x="7686859" y="3019086"/>
            <a:ext cx="848400" cy="6195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8" name="Google Shape;218;p11"/>
          <p:cNvSpPr txBox="1"/>
          <p:nvPr/>
        </p:nvSpPr>
        <p:spPr>
          <a:xfrm>
            <a:off x="516869" y="3367610"/>
            <a:ext cx="576668" cy="28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23</a:t>
            </a:r>
            <a:r>
              <a:rPr lang="ru-RU" sz="1400" b="1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400" b="1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mm</a:t>
            </a:r>
            <a:endParaRPr sz="1400" b="1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" name="Google Shape;219;p11"/>
          <p:cNvSpPr txBox="1"/>
          <p:nvPr/>
        </p:nvSpPr>
        <p:spPr>
          <a:xfrm>
            <a:off x="8135928" y="3367610"/>
            <a:ext cx="660831" cy="28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US" sz="1400" b="1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ru-RU" sz="1400" b="1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400" b="1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mm</a:t>
            </a:r>
            <a:endParaRPr sz="1400" b="1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20" name="Google Shape;220;p11"/>
          <p:cNvCxnSpPr/>
          <p:nvPr/>
        </p:nvCxnSpPr>
        <p:spPr>
          <a:xfrm>
            <a:off x="2281099" y="3018958"/>
            <a:ext cx="994536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1" name="Google Shape;221;p11"/>
          <p:cNvCxnSpPr/>
          <p:nvPr/>
        </p:nvCxnSpPr>
        <p:spPr>
          <a:xfrm>
            <a:off x="4146552" y="3018958"/>
            <a:ext cx="853711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2" name="Google Shape;222;p11"/>
          <p:cNvCxnSpPr/>
          <p:nvPr/>
        </p:nvCxnSpPr>
        <p:spPr>
          <a:xfrm>
            <a:off x="5952202" y="3018958"/>
            <a:ext cx="72639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3" name="Google Shape;223;p11"/>
          <p:cNvSpPr txBox="1"/>
          <p:nvPr/>
        </p:nvSpPr>
        <p:spPr>
          <a:xfrm>
            <a:off x="1360556" y="4059221"/>
            <a:ext cx="1634460" cy="51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23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mm</a:t>
            </a: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valve</a:t>
            </a:r>
            <a:endParaRPr sz="1400" b="0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p11"/>
          <p:cNvSpPr txBox="1"/>
          <p:nvPr/>
        </p:nvSpPr>
        <p:spPr>
          <a:xfrm>
            <a:off x="3119877" y="4059221"/>
            <a:ext cx="1634460" cy="51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26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mm</a:t>
            </a: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valve</a:t>
            </a:r>
            <a:endParaRPr sz="1400" b="0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11"/>
          <p:cNvSpPr txBox="1"/>
          <p:nvPr/>
        </p:nvSpPr>
        <p:spPr>
          <a:xfrm>
            <a:off x="4828015" y="4059221"/>
            <a:ext cx="1634460" cy="51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29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mm</a:t>
            </a: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valve</a:t>
            </a:r>
            <a:endParaRPr sz="1400" b="0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6589697" y="4059221"/>
            <a:ext cx="1634460" cy="51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31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mm</a:t>
            </a:r>
            <a:r>
              <a:rPr lang="ru-RU" sz="1400" b="0" i="0" u="none" strike="noStrike" cap="none" dirty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400" b="0" i="0" u="none" strike="noStrike" cap="none" dirty="0" err="1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valve</a:t>
            </a:r>
            <a:endParaRPr sz="1400" b="0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684722" y="243686"/>
            <a:ext cx="3278302" cy="4681476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2"/>
          <p:cNvSpPr txBox="1"/>
          <p:nvPr/>
        </p:nvSpPr>
        <p:spPr>
          <a:xfrm>
            <a:off x="814511" y="1318185"/>
            <a:ext cx="3376500" cy="2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Bovine pericardium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828314" y="1111197"/>
            <a:ext cx="3376500" cy="28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leaflets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12"/>
          <p:cNvSpPr txBox="1"/>
          <p:nvPr/>
        </p:nvSpPr>
        <p:spPr>
          <a:xfrm>
            <a:off x="814511" y="1910484"/>
            <a:ext cx="3376500" cy="271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DAC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ru-RU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12"/>
          <p:cNvSpPr txBox="1"/>
          <p:nvPr/>
        </p:nvSpPr>
        <p:spPr>
          <a:xfrm>
            <a:off x="818983" y="1625133"/>
            <a:ext cx="3376500" cy="34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cuff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12"/>
          <p:cNvSpPr txBox="1"/>
          <p:nvPr/>
        </p:nvSpPr>
        <p:spPr>
          <a:xfrm>
            <a:off x="814511" y="2381316"/>
            <a:ext cx="3376500" cy="31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Self-expanding nitinol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p12"/>
          <p:cNvSpPr txBox="1"/>
          <p:nvPr/>
        </p:nvSpPr>
        <p:spPr>
          <a:xfrm>
            <a:off x="821499" y="2257943"/>
            <a:ext cx="3376500" cy="23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stent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814511" y="2988832"/>
            <a:ext cx="3376500" cy="26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Chemical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p12"/>
          <p:cNvSpPr txBox="1"/>
          <p:nvPr/>
        </p:nvSpPr>
        <p:spPr>
          <a:xfrm>
            <a:off x="828314" y="2784118"/>
            <a:ext cx="3376500" cy="27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sterilization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12"/>
          <p:cNvSpPr txBox="1"/>
          <p:nvPr/>
        </p:nvSpPr>
        <p:spPr>
          <a:xfrm>
            <a:off x="807088" y="3448224"/>
            <a:ext cx="3376500" cy="34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Formaldehyde </a:t>
            </a:r>
            <a:r>
              <a:rPr lang="ru-RU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(0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ru-RU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5%)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12"/>
          <p:cNvSpPr txBox="1"/>
          <p:nvPr/>
        </p:nvSpPr>
        <p:spPr>
          <a:xfrm>
            <a:off x="814511" y="3303521"/>
            <a:ext cx="3376500" cy="3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Storage solution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12"/>
          <p:cNvSpPr txBox="1"/>
          <p:nvPr/>
        </p:nvSpPr>
        <p:spPr>
          <a:xfrm>
            <a:off x="242362" y="1753857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endParaRPr sz="1800" b="1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243" name="Google Shape;243;p1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ru-RU" sz="1800" b="1" dirty="0">
                <a:latin typeface="Montserrat"/>
                <a:ea typeface="Montserrat"/>
                <a:cs typeface="Montserrat"/>
                <a:sym typeface="Montserrat"/>
              </a:rPr>
              <a:t>TAVI XPAND™. 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Technical Characteristics</a:t>
            </a:r>
            <a:endParaRPr sz="1800" b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4" name="Google Shape;244;p12"/>
          <p:cNvSpPr txBox="1"/>
          <p:nvPr/>
        </p:nvSpPr>
        <p:spPr>
          <a:xfrm>
            <a:off x="4102625" y="1581299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 sz="1600" b="1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cxnSp>
        <p:nvCxnSpPr>
          <p:cNvPr id="245" name="Google Shape;245;p12"/>
          <p:cNvCxnSpPr/>
          <p:nvPr/>
        </p:nvCxnSpPr>
        <p:spPr>
          <a:xfrm>
            <a:off x="4444131" y="1783317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6" name="Google Shape;246;p12"/>
          <p:cNvSpPr txBox="1"/>
          <p:nvPr/>
        </p:nvSpPr>
        <p:spPr>
          <a:xfrm>
            <a:off x="4104059" y="1032735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 sz="1600" b="1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cxnSp>
        <p:nvCxnSpPr>
          <p:cNvPr id="247" name="Google Shape;247;p12"/>
          <p:cNvCxnSpPr/>
          <p:nvPr/>
        </p:nvCxnSpPr>
        <p:spPr>
          <a:xfrm>
            <a:off x="4445565" y="1234753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8" name="Google Shape;248;p12"/>
          <p:cNvSpPr txBox="1"/>
          <p:nvPr/>
        </p:nvSpPr>
        <p:spPr>
          <a:xfrm>
            <a:off x="4098618" y="2645498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 sz="1600" b="1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cxnSp>
        <p:nvCxnSpPr>
          <p:cNvPr id="249" name="Google Shape;249;p12"/>
          <p:cNvCxnSpPr/>
          <p:nvPr/>
        </p:nvCxnSpPr>
        <p:spPr>
          <a:xfrm>
            <a:off x="4440124" y="2847516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0" name="Google Shape;250;p12"/>
          <p:cNvSpPr txBox="1"/>
          <p:nvPr/>
        </p:nvSpPr>
        <p:spPr>
          <a:xfrm>
            <a:off x="4100052" y="2096934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 sz="1600" b="1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cxnSp>
        <p:nvCxnSpPr>
          <p:cNvPr id="251" name="Google Shape;251;p12"/>
          <p:cNvCxnSpPr/>
          <p:nvPr/>
        </p:nvCxnSpPr>
        <p:spPr>
          <a:xfrm>
            <a:off x="4441558" y="2298952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2" name="Google Shape;252;p12"/>
          <p:cNvSpPr txBox="1"/>
          <p:nvPr/>
        </p:nvSpPr>
        <p:spPr>
          <a:xfrm>
            <a:off x="4091432" y="3751735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cxnSp>
        <p:nvCxnSpPr>
          <p:cNvPr id="253" name="Google Shape;253;p12"/>
          <p:cNvCxnSpPr/>
          <p:nvPr/>
        </p:nvCxnSpPr>
        <p:spPr>
          <a:xfrm>
            <a:off x="4432938" y="3953753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4" name="Google Shape;254;p12"/>
          <p:cNvSpPr txBox="1"/>
          <p:nvPr/>
        </p:nvSpPr>
        <p:spPr>
          <a:xfrm>
            <a:off x="4092866" y="3203171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 sz="1600" b="1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cxnSp>
        <p:nvCxnSpPr>
          <p:cNvPr id="255" name="Google Shape;255;p12"/>
          <p:cNvCxnSpPr/>
          <p:nvPr/>
        </p:nvCxnSpPr>
        <p:spPr>
          <a:xfrm>
            <a:off x="4434372" y="3405189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6" name="Google Shape;256;p12"/>
          <p:cNvSpPr txBox="1"/>
          <p:nvPr/>
        </p:nvSpPr>
        <p:spPr>
          <a:xfrm>
            <a:off x="733858" y="4039682"/>
            <a:ext cx="3376500" cy="34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℃ – 25 ℃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7" name="Google Shape;257;p12"/>
          <p:cNvSpPr txBox="1"/>
          <p:nvPr/>
        </p:nvSpPr>
        <p:spPr>
          <a:xfrm>
            <a:off x="826965" y="3838977"/>
            <a:ext cx="3376500" cy="3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Storage temperature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p12"/>
          <p:cNvSpPr txBox="1"/>
          <p:nvPr/>
        </p:nvSpPr>
        <p:spPr>
          <a:xfrm>
            <a:off x="788230" y="4577879"/>
            <a:ext cx="3376500" cy="34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months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12"/>
          <p:cNvSpPr txBox="1"/>
          <p:nvPr/>
        </p:nvSpPr>
        <p:spPr>
          <a:xfrm>
            <a:off x="833327" y="4417228"/>
            <a:ext cx="3376500" cy="3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all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Shelf life</a:t>
            </a:r>
            <a:endParaRPr sz="1200" b="1" i="0" u="none" strike="noStrike" cap="all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12"/>
          <p:cNvSpPr txBox="1"/>
          <p:nvPr/>
        </p:nvSpPr>
        <p:spPr>
          <a:xfrm>
            <a:off x="4110302" y="4320629"/>
            <a:ext cx="457401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6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cxnSp>
        <p:nvCxnSpPr>
          <p:cNvPr id="261" name="Google Shape;261;p12"/>
          <p:cNvCxnSpPr/>
          <p:nvPr/>
        </p:nvCxnSpPr>
        <p:spPr>
          <a:xfrm>
            <a:off x="4451808" y="4522647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2" name="Google Shape;26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481" y="919054"/>
            <a:ext cx="3785624" cy="378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918510">
            <a:off x="7619116" y="-604265"/>
            <a:ext cx="4123353" cy="4580897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3"/>
          <p:cNvSpPr txBox="1"/>
          <p:nvPr/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eem Kufi"/>
              <a:buNone/>
            </a:pPr>
            <a:r>
              <a:rPr lang="ru-RU" sz="18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TAVI XPAND™.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Technical Characteristics</a:t>
            </a:r>
            <a:endParaRPr dirty="0"/>
          </a:p>
        </p:txBody>
      </p:sp>
      <p:graphicFrame>
        <p:nvGraphicFramePr>
          <p:cNvPr id="269" name="Google Shape;269;p13"/>
          <p:cNvGraphicFramePr/>
          <p:nvPr>
            <p:extLst>
              <p:ext uri="{D42A27DB-BD31-4B8C-83A1-F6EECF244321}">
                <p14:modId xmlns:p14="http://schemas.microsoft.com/office/powerpoint/2010/main" val="4055567405"/>
              </p:ext>
            </p:extLst>
          </p:nvPr>
        </p:nvGraphicFramePr>
        <p:xfrm>
          <a:off x="988206" y="1532528"/>
          <a:ext cx="7442525" cy="3210630"/>
        </p:xfrm>
        <a:graphic>
          <a:graphicData uri="http://schemas.openxmlformats.org/drawingml/2006/table">
            <a:tbl>
              <a:tblPr firstRow="1" bandRow="1">
                <a:gradFill>
                  <a:gsLst>
                    <a:gs pos="0">
                      <a:srgbClr val="E2E5FF"/>
                    </a:gs>
                    <a:gs pos="35000">
                      <a:srgbClr val="E9E9FF"/>
                    </a:gs>
                    <a:gs pos="100000">
                      <a:srgbClr val="F6F6FF"/>
                    </a:gs>
                  </a:gsLst>
                  <a:lin ang="16200000" scaled="0"/>
                </a:gradFill>
                <a:tableStyleId>{A34EA286-8D64-4491-8220-7E4412E815EA}</a:tableStyleId>
              </a:tblPr>
              <a:tblGrid>
                <a:gridCol w="256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6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7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2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noProof="0" dirty="0">
                          <a:solidFill>
                            <a:srgbClr val="7F7F7F"/>
                          </a:solidFill>
                        </a:rPr>
                        <a:t>Parameters</a:t>
                      </a:r>
                      <a:endParaRPr lang="en-US" sz="14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XPD026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XPD027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XPD028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ISO 5840-3:2013</a:t>
                      </a:r>
                      <a:endParaRPr lang="en-US" noProof="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minimum</a:t>
                      </a:r>
                      <a:endParaRPr lang="en-US" noProof="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requirements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EOA (cm²)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2.13 ± 0.01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2.21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 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0.01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2.17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0.01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≥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1.25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Transvalvular regurgitant fraction </a:t>
                      </a:r>
                      <a:endParaRPr lang="en-US" noProof="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(% of forward flow volume)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2.38 ± 0.24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2.60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0.37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2.71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0.31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≤ 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10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Closure volume </a:t>
                      </a:r>
                      <a:endParaRPr lang="en-US" noProof="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(% of forward flow volume)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2.38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0.24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2.60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0.37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2.71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0.31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not given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Leakage volume </a:t>
                      </a:r>
                      <a:endParaRPr lang="en-US" noProof="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(% of forward flow volume)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12.64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0.51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12.57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0.94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12.93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0.33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not given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Total regurgitant fraction (% of forward flow volume)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15.02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 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0.65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15.17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0.99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15.64 </a:t>
                      </a: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±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 0.32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noProof="0" dirty="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≤ </a:t>
                      </a: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20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Pass / fail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Pass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Pass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noProof="0" dirty="0">
                          <a:solidFill>
                            <a:srgbClr val="7F7F7F"/>
                          </a:solidFill>
                        </a:rPr>
                        <a:t>Pass</a:t>
                      </a: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b="0" u="none" strike="noStrike" cap="none" noProof="0" dirty="0">
                        <a:solidFill>
                          <a:srgbClr val="7F7F7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827430">
            <a:off x="5659440" y="-522625"/>
            <a:ext cx="5542667" cy="70232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5" name="Google Shape;275;p14"/>
          <p:cNvGraphicFramePr/>
          <p:nvPr/>
        </p:nvGraphicFramePr>
        <p:xfrm>
          <a:off x="993144" y="1536538"/>
          <a:ext cx="5221050" cy="2583000"/>
        </p:xfrm>
        <a:graphic>
          <a:graphicData uri="http://schemas.openxmlformats.org/drawingml/2006/table">
            <a:tbl>
              <a:tblPr>
                <a:noFill/>
                <a:tableStyleId>{ED992507-7029-4CC7-8352-162C5D87A066}</a:tableStyleId>
              </a:tblPr>
              <a:tblGrid>
                <a:gridCol w="187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9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 mm 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Article No. 42 505 306 041 55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 mm 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Article No. 42 505 306 041 24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 mm 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Article No. 42 505 306 048 89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 mm 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Article No. 42 505 306 048 41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6" name="Google Shape;276;p14"/>
          <p:cNvSpPr txBox="1"/>
          <p:nvPr/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ru-RU" sz="18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TAVI XPAND™</a:t>
            </a:r>
            <a:endParaRPr sz="18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available in the following sizes</a:t>
            </a:r>
            <a:r>
              <a:rPr lang="ru-RU" sz="18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8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7" name="Google Shape;277;p14"/>
          <p:cNvGrpSpPr/>
          <p:nvPr/>
        </p:nvGrpSpPr>
        <p:grpSpPr>
          <a:xfrm>
            <a:off x="2702135" y="3089515"/>
            <a:ext cx="411478" cy="411478"/>
            <a:chOff x="1487200" y="4993750"/>
            <a:chExt cx="483125" cy="483125"/>
          </a:xfrm>
        </p:grpSpPr>
        <p:sp>
          <p:nvSpPr>
            <p:cNvPr id="278" name="Google Shape;278;p14"/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14"/>
          <p:cNvGrpSpPr/>
          <p:nvPr/>
        </p:nvGrpSpPr>
        <p:grpSpPr>
          <a:xfrm>
            <a:off x="2705245" y="3615150"/>
            <a:ext cx="411478" cy="411478"/>
            <a:chOff x="1487200" y="4993750"/>
            <a:chExt cx="483125" cy="483125"/>
          </a:xfrm>
        </p:grpSpPr>
        <p:sp>
          <p:nvSpPr>
            <p:cNvPr id="281" name="Google Shape;281;p14"/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14"/>
          <p:cNvGrpSpPr/>
          <p:nvPr/>
        </p:nvGrpSpPr>
        <p:grpSpPr>
          <a:xfrm>
            <a:off x="2705250" y="2047589"/>
            <a:ext cx="411478" cy="411478"/>
            <a:chOff x="1487200" y="4993750"/>
            <a:chExt cx="483125" cy="483125"/>
          </a:xfrm>
        </p:grpSpPr>
        <p:sp>
          <p:nvSpPr>
            <p:cNvPr id="284" name="Google Shape;284;p14"/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14"/>
          <p:cNvGrpSpPr/>
          <p:nvPr/>
        </p:nvGrpSpPr>
        <p:grpSpPr>
          <a:xfrm>
            <a:off x="2708360" y="2563893"/>
            <a:ext cx="411478" cy="411478"/>
            <a:chOff x="1487200" y="4993750"/>
            <a:chExt cx="483125" cy="483125"/>
          </a:xfrm>
        </p:grpSpPr>
        <p:sp>
          <p:nvSpPr>
            <p:cNvPr id="287" name="Google Shape;287;p14"/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29911">
            <a:off x="6365547" y="-475458"/>
            <a:ext cx="5140129" cy="6419856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5"/>
          <p:cNvSpPr txBox="1"/>
          <p:nvPr/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ru-RU" sz="18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TAVI XPAND™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delivery system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 </a:t>
            </a:r>
            <a:r>
              <a:rPr lang="en-US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predictable proven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results!</a:t>
            </a:r>
            <a:endParaRPr sz="18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endParaRPr sz="18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5" name="Google Shape;295;p15"/>
          <p:cNvSpPr/>
          <p:nvPr/>
        </p:nvSpPr>
        <p:spPr>
          <a:xfrm>
            <a:off x="1496996" y="4017639"/>
            <a:ext cx="6797918" cy="34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TAVI XPAND™ Delivery 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ystem; Article No. 42 505 306 041 55</a:t>
            </a:r>
            <a:endParaRPr lang="en-US" dirty="0"/>
          </a:p>
        </p:txBody>
      </p:sp>
      <p:pic>
        <p:nvPicPr>
          <p:cNvPr id="296" name="Google Shape;296;p15"/>
          <p:cNvPicPr preferRelativeResize="0"/>
          <p:nvPr/>
        </p:nvPicPr>
        <p:blipFill rotWithShape="1">
          <a:blip r:embed="rId4">
            <a:alphaModFix/>
          </a:blip>
          <a:srcRect l="17668" t="34301" r="12628" b="37402"/>
          <a:stretch/>
        </p:blipFill>
        <p:spPr>
          <a:xfrm>
            <a:off x="1331402" y="2077325"/>
            <a:ext cx="6301040" cy="1439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29911">
            <a:off x="4788674" y="-638176"/>
            <a:ext cx="5140129" cy="641985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6"/>
          <p:cNvSpPr txBox="1"/>
          <p:nvPr/>
        </p:nvSpPr>
        <p:spPr>
          <a:xfrm>
            <a:off x="730159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en-US" sz="18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Special Features of </a:t>
            </a:r>
            <a:r>
              <a:rPr lang="ru-RU" sz="18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TAVI XPAND™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Delivery System</a:t>
            </a:r>
            <a:r>
              <a:rPr lang="ru-RU" sz="18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endParaRPr sz="18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3" name="Google Shape;303;p16"/>
          <p:cNvSpPr/>
          <p:nvPr/>
        </p:nvSpPr>
        <p:spPr>
          <a:xfrm>
            <a:off x="1208499" y="1551146"/>
            <a:ext cx="3588187" cy="2676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Steady and precise expansion </a:t>
            </a:r>
            <a:r>
              <a:rPr lang="en-US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providing </a:t>
            </a:r>
            <a:r>
              <a:rPr lang="ru-RU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99% </a:t>
            </a:r>
            <a:r>
              <a:rPr lang="en-US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accuracy at </a:t>
            </a:r>
            <a:r>
              <a:rPr lang="en-US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first attempt</a:t>
            </a:r>
            <a:r>
              <a:rPr lang="en-US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 dirty="0">
              <a:solidFill>
                <a:srgbClr val="5057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Low delivery profile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15000"/>
              </a:lnSpc>
            </a:pPr>
            <a:r>
              <a:rPr lang="en-US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Dual </a:t>
            </a:r>
            <a:r>
              <a:rPr lang="en-US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articulation for enhanced </a:t>
            </a:r>
            <a:r>
              <a:rPr lang="en-US" dirty="0">
                <a:solidFill>
                  <a:srgbClr val="505759"/>
                </a:solidFill>
                <a:latin typeface="Montserrat"/>
                <a:ea typeface="Montserrat"/>
                <a:cs typeface="Montserrat"/>
              </a:rPr>
              <a:t>coaxiality</a:t>
            </a:r>
            <a:r>
              <a:rPr lang="en-US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>
              <a:solidFill>
                <a:srgbClr val="505759"/>
              </a:solidFill>
              <a:latin typeface="Montserrat"/>
              <a:ea typeface="Montserrat"/>
              <a:cs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505759"/>
                </a:solidFill>
                <a:latin typeface="Montserrat"/>
                <a:ea typeface="Montserrat"/>
                <a:cs typeface="Montserrat"/>
                <a:sym typeface="Montserrat"/>
              </a:rPr>
              <a:t>Optimal positioning control</a:t>
            </a:r>
            <a:endParaRPr sz="16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4" name="Google Shape;304;p16"/>
          <p:cNvPicPr preferRelativeResize="0"/>
          <p:nvPr/>
        </p:nvPicPr>
        <p:blipFill rotWithShape="1">
          <a:blip r:embed="rId4">
            <a:alphaModFix/>
          </a:blip>
          <a:srcRect l="7713" t="13360" r="6682" b="13454"/>
          <a:stretch/>
        </p:blipFill>
        <p:spPr>
          <a:xfrm>
            <a:off x="4899104" y="2027640"/>
            <a:ext cx="3685276" cy="2042442"/>
          </a:xfrm>
          <a:prstGeom prst="rect">
            <a:avLst/>
          </a:prstGeom>
          <a:noFill/>
          <a:ln w="9525" cap="flat" cmpd="sng">
            <a:solidFill>
              <a:srgbClr val="3D46A7"/>
            </a:solidFill>
            <a:prstDash val="solid"/>
            <a:round/>
            <a:headEnd type="none" w="sm" len="sm"/>
            <a:tailEnd type="none" w="sm" len="sm"/>
          </a:ln>
          <a:effectLst>
            <a:outerShdw blurRad="533400" algn="tl" rotWithShape="0">
              <a:srgbClr val="BFBFBF">
                <a:alpha val="69803"/>
              </a:srgbClr>
            </a:outerShdw>
          </a:effectLst>
        </p:spPr>
      </p:pic>
      <p:sp>
        <p:nvSpPr>
          <p:cNvPr id="305" name="Google Shape;305;p16"/>
          <p:cNvSpPr txBox="1"/>
          <p:nvPr/>
        </p:nvSpPr>
        <p:spPr>
          <a:xfrm>
            <a:off x="186425" y="1522064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sp>
        <p:nvSpPr>
          <p:cNvPr id="306" name="Google Shape;306;p16"/>
          <p:cNvSpPr txBox="1"/>
          <p:nvPr/>
        </p:nvSpPr>
        <p:spPr>
          <a:xfrm>
            <a:off x="186425" y="2512063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sp>
        <p:nvSpPr>
          <p:cNvPr id="307" name="Google Shape;307;p16"/>
          <p:cNvSpPr txBox="1"/>
          <p:nvPr/>
        </p:nvSpPr>
        <p:spPr>
          <a:xfrm>
            <a:off x="186425" y="3048861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  <p:sp>
        <p:nvSpPr>
          <p:cNvPr id="308" name="Google Shape;308;p16"/>
          <p:cNvSpPr txBox="1"/>
          <p:nvPr/>
        </p:nvSpPr>
        <p:spPr>
          <a:xfrm>
            <a:off x="186425" y="3816773"/>
            <a:ext cx="1053600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7"/>
          <p:cNvSpPr txBox="1"/>
          <p:nvPr/>
        </p:nvSpPr>
        <p:spPr>
          <a:xfrm>
            <a:off x="3251152" y="2110171"/>
            <a:ext cx="2515167" cy="563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eem Kufi"/>
              <a:buNone/>
            </a:pPr>
            <a:r>
              <a:rPr lang="en-US" sz="2800" b="0" i="0" u="none" strike="noStrike" cap="all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Thank you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  <a:endParaRPr dirty="0"/>
          </a:p>
        </p:txBody>
      </p:sp>
      <p:sp>
        <p:nvSpPr>
          <p:cNvPr id="314" name="Google Shape;314;p17"/>
          <p:cNvSpPr/>
          <p:nvPr/>
        </p:nvSpPr>
        <p:spPr>
          <a:xfrm>
            <a:off x="3340356" y="2758998"/>
            <a:ext cx="364372" cy="356479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5" name="Google Shape;315;p17"/>
          <p:cNvGrpSpPr/>
          <p:nvPr/>
        </p:nvGrpSpPr>
        <p:grpSpPr>
          <a:xfrm>
            <a:off x="3805968" y="2758946"/>
            <a:ext cx="364432" cy="356472"/>
            <a:chOff x="812101" y="2571761"/>
            <a:chExt cx="417066" cy="417024"/>
          </a:xfrm>
        </p:grpSpPr>
        <p:sp>
          <p:nvSpPr>
            <p:cNvPr id="316" name="Google Shape;316;p17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17"/>
          <p:cNvGrpSpPr/>
          <p:nvPr/>
        </p:nvGrpSpPr>
        <p:grpSpPr>
          <a:xfrm>
            <a:off x="4271619" y="2758946"/>
            <a:ext cx="364396" cy="356472"/>
            <a:chOff x="1323129" y="2571761"/>
            <a:chExt cx="417024" cy="417024"/>
          </a:xfrm>
        </p:grpSpPr>
        <p:sp>
          <p:nvSpPr>
            <p:cNvPr id="321" name="Google Shape;321;p17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" name="Google Shape;325;p17"/>
          <p:cNvSpPr txBox="1"/>
          <p:nvPr/>
        </p:nvSpPr>
        <p:spPr>
          <a:xfrm>
            <a:off x="4357397" y="3641764"/>
            <a:ext cx="36231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info@xpandmed.com.ua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+380 63 588 9898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www.xpandmed.com.ua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17"/>
          <p:cNvSpPr txBox="1"/>
          <p:nvPr/>
        </p:nvSpPr>
        <p:spPr>
          <a:xfrm>
            <a:off x="4357397" y="3163564"/>
            <a:ext cx="36231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Any questions</a:t>
            </a:r>
            <a:r>
              <a:rPr lang="ru-RU" sz="1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dirty="0"/>
          </a:p>
        </p:txBody>
      </p:sp>
      <p:pic>
        <p:nvPicPr>
          <p:cNvPr id="327" name="Google Shape;32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4260" y="1718361"/>
            <a:ext cx="724687" cy="4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"/>
          <p:cNvSpPr txBox="1">
            <a:spLocks noGrp="1"/>
          </p:cNvSpPr>
          <p:nvPr>
            <p:ph type="title"/>
          </p:nvPr>
        </p:nvSpPr>
        <p:spPr>
          <a:xfrm>
            <a:off x="733104" y="578637"/>
            <a:ext cx="52536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000" b="0" dirty="0">
                <a:latin typeface="Montserrat"/>
                <a:ea typeface="Montserrat"/>
                <a:cs typeface="Montserrat"/>
                <a:sym typeface="Montserrat"/>
              </a:rPr>
              <a:t>REFERENCES</a:t>
            </a:r>
            <a:endParaRPr sz="2000" b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18"/>
          <p:cNvSpPr txBox="1">
            <a:spLocks noGrp="1"/>
          </p:cNvSpPr>
          <p:nvPr>
            <p:ph type="body" idx="1"/>
          </p:nvPr>
        </p:nvSpPr>
        <p:spPr>
          <a:xfrm>
            <a:off x="807747" y="1117625"/>
            <a:ext cx="7085949" cy="40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A state of the “heart”: application of bioengineered materials for cardiac surgery /A. A. Sokol, D. A. </a:t>
            </a:r>
            <a:r>
              <a:rPr lang="en" sz="900" dirty="0" err="1"/>
              <a:t>Grekov</a:t>
            </a:r>
            <a:r>
              <a:rPr lang="en" sz="900" dirty="0"/>
              <a:t>, G. I. </a:t>
            </a:r>
            <a:r>
              <a:rPr lang="en" sz="900" dirty="0" err="1"/>
              <a:t>Yemets</a:t>
            </a:r>
            <a:r>
              <a:rPr lang="en" sz="900" dirty="0"/>
              <a:t>, A. Y. </a:t>
            </a:r>
            <a:r>
              <a:rPr lang="en" sz="900" dirty="0" err="1"/>
              <a:t>Galkin</a:t>
            </a:r>
            <a:r>
              <a:rPr lang="en" sz="900" dirty="0"/>
              <a:t>, N. V. </a:t>
            </a:r>
            <a:r>
              <a:rPr lang="en" sz="900" dirty="0" err="1"/>
              <a:t>Shchotkina</a:t>
            </a:r>
            <a:r>
              <a:rPr lang="en" sz="900" dirty="0"/>
              <a:t>, A. A. </a:t>
            </a:r>
            <a:r>
              <a:rPr lang="en" sz="900" dirty="0" err="1"/>
              <a:t>Dovghaliuk</a:t>
            </a:r>
            <a:r>
              <a:rPr lang="en" sz="900" dirty="0"/>
              <a:t>, O. V. </a:t>
            </a:r>
            <a:r>
              <a:rPr lang="en" sz="900" dirty="0" err="1"/>
              <a:t>Telehuzova</a:t>
            </a:r>
            <a:r>
              <a:rPr lang="en" sz="900" dirty="0"/>
              <a:t>, I. M. </a:t>
            </a:r>
            <a:r>
              <a:rPr lang="en" sz="900" dirty="0" err="1"/>
              <a:t>Yemets</a:t>
            </a:r>
            <a:r>
              <a:rPr lang="en" sz="900" dirty="0"/>
              <a:t> // Journal of Education, Health and Sports. – 2020. – Vol.10, №9 – P. 927-936.</a:t>
            </a:r>
          </a:p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Comparison of bovine pericardium decellularization protocols for production of biomaterial for cardiac surgery / A. A. Sokol, D. A. </a:t>
            </a:r>
            <a:r>
              <a:rPr lang="en" sz="900" dirty="0" err="1"/>
              <a:t>Grekov</a:t>
            </a:r>
            <a:r>
              <a:rPr lang="en" sz="900" dirty="0"/>
              <a:t>, G. I. </a:t>
            </a:r>
            <a:r>
              <a:rPr lang="en" sz="900" dirty="0" err="1"/>
              <a:t>Yemets</a:t>
            </a:r>
            <a:r>
              <a:rPr lang="en" sz="900" dirty="0"/>
              <a:t>, A. Yu. </a:t>
            </a:r>
            <a:r>
              <a:rPr lang="en" sz="900" dirty="0" err="1"/>
              <a:t>Galkin</a:t>
            </a:r>
            <a:r>
              <a:rPr lang="en" sz="900" dirty="0"/>
              <a:t>, N. V. </a:t>
            </a:r>
            <a:r>
              <a:rPr lang="en" sz="900" dirty="0" err="1"/>
              <a:t>Shchotkina</a:t>
            </a:r>
            <a:r>
              <a:rPr lang="en" sz="900" dirty="0"/>
              <a:t>, A. A. </a:t>
            </a:r>
            <a:r>
              <a:rPr lang="en" sz="900" dirty="0" err="1"/>
              <a:t>Dovghaliuk</a:t>
            </a:r>
            <a:r>
              <a:rPr lang="en" sz="900" dirty="0"/>
              <a:t>, O. V. </a:t>
            </a:r>
            <a:r>
              <a:rPr lang="en" sz="900" dirty="0" err="1"/>
              <a:t>Telehuzova</a:t>
            </a:r>
            <a:r>
              <a:rPr lang="en" sz="900" dirty="0"/>
              <a:t>, I. M. </a:t>
            </a:r>
            <a:r>
              <a:rPr lang="en" sz="900" dirty="0" err="1"/>
              <a:t>Yemets</a:t>
            </a:r>
            <a:r>
              <a:rPr lang="en" sz="900" dirty="0"/>
              <a:t> // Biopolymers and Cell. – 2020. – Vol. 36. № 5. – P. 392-403.</a:t>
            </a:r>
          </a:p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The efficiency of decellularization of bovine pericardium of different concentration of sodium dodecyl sulfate / A.A. Sokol, D.A. </a:t>
            </a:r>
            <a:r>
              <a:rPr lang="en" sz="900" dirty="0" err="1"/>
              <a:t>Grekov</a:t>
            </a:r>
            <a:r>
              <a:rPr lang="en" sz="900" dirty="0"/>
              <a:t> G.I. </a:t>
            </a:r>
            <a:r>
              <a:rPr lang="en" sz="900" dirty="0" err="1"/>
              <a:t>Yemets</a:t>
            </a:r>
            <a:r>
              <a:rPr lang="en" sz="900" dirty="0"/>
              <a:t>, </a:t>
            </a:r>
            <a:r>
              <a:rPr lang="en" sz="900" dirty="0" err="1"/>
              <a:t>O.Yu</a:t>
            </a:r>
            <a:r>
              <a:rPr lang="en" sz="900" dirty="0"/>
              <a:t>. </a:t>
            </a:r>
            <a:r>
              <a:rPr lang="en" sz="900" dirty="0" err="1"/>
              <a:t>Galkin</a:t>
            </a:r>
            <a:r>
              <a:rPr lang="en" sz="900" dirty="0"/>
              <a:t>, N.V. </a:t>
            </a:r>
            <a:r>
              <a:rPr lang="en" sz="900" dirty="0" err="1"/>
              <a:t>Shchotkina</a:t>
            </a:r>
            <a:r>
              <a:rPr lang="en" sz="900" dirty="0"/>
              <a:t>, A. A. </a:t>
            </a:r>
            <a:r>
              <a:rPr lang="en" sz="900" dirty="0" err="1"/>
              <a:t>Dovghaliuk</a:t>
            </a:r>
            <a:r>
              <a:rPr lang="en" sz="900" dirty="0"/>
              <a:t>, N.M. Rudenko, I.M. </a:t>
            </a:r>
            <a:r>
              <a:rPr lang="en" sz="900" dirty="0" err="1"/>
              <a:t>Yemets</a:t>
            </a:r>
            <a:r>
              <a:rPr lang="en" sz="900" dirty="0"/>
              <a:t> // Innovative Biosystems and Bioengineering. – 2020. – Vol.4, № 4. – P. 189 – 198.</a:t>
            </a:r>
          </a:p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Biocompatibility analysis of the decellularized bovine pericardium / A.A. Sokol, D.A. </a:t>
            </a:r>
            <a:r>
              <a:rPr lang="en" sz="900" dirty="0" err="1"/>
              <a:t>Grekov</a:t>
            </a:r>
            <a:r>
              <a:rPr lang="en" sz="900" dirty="0"/>
              <a:t>, G.I. </a:t>
            </a:r>
            <a:r>
              <a:rPr lang="en" sz="900" dirty="0" err="1"/>
              <a:t>Yemets</a:t>
            </a:r>
            <a:r>
              <a:rPr lang="en" sz="900" dirty="0"/>
              <a:t>, </a:t>
            </a:r>
            <a:r>
              <a:rPr lang="en" sz="900" dirty="0" err="1"/>
              <a:t>O.Yu</a:t>
            </a:r>
            <a:r>
              <a:rPr lang="en" sz="900" dirty="0"/>
              <a:t>. </a:t>
            </a:r>
            <a:r>
              <a:rPr lang="en" sz="900" dirty="0" err="1"/>
              <a:t>Galkin</a:t>
            </a:r>
            <a:r>
              <a:rPr lang="en" sz="900" dirty="0"/>
              <a:t>, N.V. </a:t>
            </a:r>
            <a:r>
              <a:rPr lang="en" sz="900" dirty="0" err="1"/>
              <a:t>Shchotkina</a:t>
            </a:r>
            <a:r>
              <a:rPr lang="en" sz="900" dirty="0"/>
              <a:t>, I.M. </a:t>
            </a:r>
            <a:r>
              <a:rPr lang="en" sz="900" dirty="0" err="1"/>
              <a:t>Yemets</a:t>
            </a:r>
            <a:r>
              <a:rPr lang="en" sz="900" dirty="0"/>
              <a:t> // Cell and Organ </a:t>
            </a:r>
            <a:r>
              <a:rPr lang="en" sz="900" dirty="0" err="1"/>
              <a:t>Transplantology</a:t>
            </a:r>
            <a:r>
              <a:rPr lang="en" sz="900" dirty="0"/>
              <a:t>. – 2020. – Vol.8, №2 – P. 112-116.</a:t>
            </a:r>
          </a:p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Prospects for application of bovine pericardial scaffold for cardiac surgery / A.A. Sokol, D.A. </a:t>
            </a:r>
            <a:r>
              <a:rPr lang="en" sz="900" dirty="0" err="1"/>
              <a:t>Grekov</a:t>
            </a:r>
            <a:r>
              <a:rPr lang="en" sz="900" dirty="0"/>
              <a:t>, G.I. </a:t>
            </a:r>
            <a:r>
              <a:rPr lang="en" sz="900" dirty="0" err="1"/>
              <a:t>Yemets</a:t>
            </a:r>
            <a:r>
              <a:rPr lang="en" sz="900" dirty="0"/>
              <a:t>, </a:t>
            </a:r>
            <a:r>
              <a:rPr lang="en" sz="900" dirty="0" err="1"/>
              <a:t>O.Yu</a:t>
            </a:r>
            <a:r>
              <a:rPr lang="en" sz="900" dirty="0"/>
              <a:t>. </a:t>
            </a:r>
            <a:r>
              <a:rPr lang="en" sz="900" dirty="0" err="1"/>
              <a:t>Shchotkina</a:t>
            </a:r>
            <a:r>
              <a:rPr lang="en" sz="900" dirty="0"/>
              <a:t>, A.A. </a:t>
            </a:r>
            <a:r>
              <a:rPr lang="en" sz="900" dirty="0" err="1"/>
              <a:t>Dovgaliuk</a:t>
            </a:r>
            <a:r>
              <a:rPr lang="en" sz="900" dirty="0"/>
              <a:t>, N.M. Rudenko, I.M. </a:t>
            </a:r>
            <a:r>
              <a:rPr lang="en" sz="900" dirty="0" err="1"/>
              <a:t>Yemets</a:t>
            </a:r>
            <a:r>
              <a:rPr lang="en" sz="900" dirty="0"/>
              <a:t> // </a:t>
            </a:r>
            <a:r>
              <a:rPr lang="en" sz="900" dirty="0" err="1"/>
              <a:t>Biotechnologia</a:t>
            </a:r>
            <a:r>
              <a:rPr lang="en" sz="900" dirty="0"/>
              <a:t> Acta. – 2020 – Vol. 13, №6 – P. 41- 49.</a:t>
            </a:r>
          </a:p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**Bovine pericardium vs </a:t>
            </a:r>
            <a:r>
              <a:rPr lang="en" sz="900" dirty="0" err="1"/>
              <a:t>dacron</a:t>
            </a:r>
            <a:r>
              <a:rPr lang="en" sz="900" dirty="0"/>
              <a:t> for patch angioplasty after carotid endarterectomy: a prospective randomized study. Brian J </a:t>
            </a:r>
            <a:r>
              <a:rPr lang="en" sz="900" dirty="0" err="1"/>
              <a:t>Marien</a:t>
            </a:r>
            <a:r>
              <a:rPr lang="en" sz="900" dirty="0">
                <a:uFill>
                  <a:noFill/>
                </a:uFill>
                <a:hlinkClick r:id="rId3"/>
              </a:rPr>
              <a:t> </a:t>
            </a:r>
            <a:r>
              <a:rPr lang="en" sz="900" u="sng" dirty="0">
                <a:hlinkClick r:id="rId3"/>
              </a:rPr>
              <a:t>1</a:t>
            </a:r>
            <a:r>
              <a:rPr lang="en" sz="900" dirty="0"/>
              <a:t>, Joseph D Raffetto, Craig S Seidman, Wayne W </a:t>
            </a:r>
            <a:r>
              <a:rPr lang="en" sz="900" dirty="0" err="1"/>
              <a:t>LaMorte</a:t>
            </a:r>
            <a:r>
              <a:rPr lang="en" sz="900" dirty="0"/>
              <a:t>, James O </a:t>
            </a:r>
            <a:r>
              <a:rPr lang="en" sz="900" dirty="0" err="1"/>
              <a:t>Menzoian.Clinical</a:t>
            </a:r>
            <a:r>
              <a:rPr lang="en" sz="900" dirty="0"/>
              <a:t> Trial Arch Surg. 2002 Jul;137(7):785-8. </a:t>
            </a:r>
            <a:r>
              <a:rPr lang="en" sz="900" dirty="0" err="1"/>
              <a:t>doi</a:t>
            </a:r>
            <a:r>
              <a:rPr lang="en" sz="900" dirty="0"/>
              <a:t>: 10.1001/archsurg.137.7.785.</a:t>
            </a:r>
          </a:p>
          <a:p>
            <a:pPr lvl="0">
              <a:lnSpc>
                <a:spcPct val="115000"/>
              </a:lnSpc>
              <a:buFont typeface="Arial"/>
              <a:buAutoNum type="arabicPeriod"/>
            </a:pPr>
            <a:r>
              <a:rPr lang="en" sz="900" dirty="0"/>
              <a:t>Optimized method of bovine pericardium decellularization for tissue engineering / </a:t>
            </a:r>
            <a:r>
              <a:rPr lang="en" sz="900" dirty="0" err="1"/>
              <a:t>Nataliia</a:t>
            </a:r>
            <a:r>
              <a:rPr lang="en" sz="900" dirty="0"/>
              <a:t> V. </a:t>
            </a:r>
            <a:r>
              <a:rPr lang="en" sz="900" dirty="0" err="1"/>
              <a:t>Shchotkina</a:t>
            </a:r>
            <a:r>
              <a:rPr lang="en" sz="900" dirty="0"/>
              <a:t>, </a:t>
            </a:r>
            <a:r>
              <a:rPr lang="en" sz="900" dirty="0" err="1"/>
              <a:t>Anatoliy</a:t>
            </a:r>
            <a:r>
              <a:rPr lang="en" sz="900" dirty="0"/>
              <a:t> A. Sokol, Oleksandr Yu. </a:t>
            </a:r>
            <a:r>
              <a:rPr lang="en" sz="900" dirty="0" err="1"/>
              <a:t>Galkin</a:t>
            </a:r>
            <a:r>
              <a:rPr lang="en" sz="900" dirty="0"/>
              <a:t>, Glib </a:t>
            </a:r>
            <a:r>
              <a:rPr lang="en" sz="900" dirty="0" err="1"/>
              <a:t>I.Yemet</a:t>
            </a:r>
            <a:r>
              <a:rPr lang="en" sz="900" dirty="0"/>
              <a:t>, </a:t>
            </a:r>
            <a:r>
              <a:rPr lang="en" sz="900" dirty="0" err="1"/>
              <a:t>Liudmyla</a:t>
            </a:r>
            <a:r>
              <a:rPr lang="en" sz="900" dirty="0"/>
              <a:t> V. </a:t>
            </a:r>
            <a:r>
              <a:rPr lang="en" sz="900" dirty="0" err="1"/>
              <a:t>Dolinchuk</a:t>
            </a:r>
            <a:r>
              <a:rPr lang="en" sz="900" dirty="0"/>
              <a:t>, Nadiya M. Rudenko, </a:t>
            </a:r>
            <a:r>
              <a:rPr lang="en" sz="900" dirty="0" err="1"/>
              <a:t>Iliia</a:t>
            </a:r>
            <a:r>
              <a:rPr lang="en" sz="900" dirty="0"/>
              <a:t> </a:t>
            </a:r>
            <a:r>
              <a:rPr lang="en" sz="900" dirty="0" err="1"/>
              <a:t>M.Yemets</a:t>
            </a:r>
            <a:r>
              <a:rPr lang="en" sz="900" dirty="0"/>
              <a:t> //</a:t>
            </a:r>
            <a:r>
              <a:rPr lang="en" sz="900" dirty="0" err="1"/>
              <a:t>Wiadomości</a:t>
            </a:r>
            <a:r>
              <a:rPr lang="en" sz="900" dirty="0"/>
              <a:t> </a:t>
            </a:r>
            <a:r>
              <a:rPr lang="en" sz="900" dirty="0" err="1"/>
              <a:t>Lekarskie</a:t>
            </a:r>
            <a:r>
              <a:rPr lang="en" sz="900" dirty="0"/>
              <a:t>. – 2021 – Vol. LXXIV. ISSUE 4, April 2021;74(4):815-820. DOI:10.36740/WLek202104101.</a:t>
            </a:r>
          </a:p>
          <a:p>
            <a:pPr lvl="0" indent="0">
              <a:buNone/>
            </a:pPr>
            <a:endParaRPr lang="en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subTitle" idx="4294967295"/>
          </p:nvPr>
        </p:nvSpPr>
        <p:spPr>
          <a:xfrm>
            <a:off x="5887523" y="1636725"/>
            <a:ext cx="22293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2000" b="1" i="0" u="none" strike="noStrike" cap="all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Our MISSION</a:t>
            </a:r>
            <a:endParaRPr sz="2000" b="1" i="0" u="none" strike="noStrike" cap="all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4294967295"/>
          </p:nvPr>
        </p:nvSpPr>
        <p:spPr>
          <a:xfrm>
            <a:off x="5887523" y="2229904"/>
            <a:ext cx="2538020" cy="1722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800" dirty="0"/>
              <a:t>To become </a:t>
            </a:r>
            <a:br>
              <a:rPr lang="en-US" sz="1800" dirty="0"/>
            </a:br>
            <a:r>
              <a:rPr lang="en-US" sz="1800" dirty="0"/>
              <a:t>a No. 1 choice for regenerative biomaterials</a:t>
            </a:r>
            <a:endParaRPr sz="18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712050" y="1678864"/>
            <a:ext cx="1549891" cy="2548715"/>
          </a:xfrm>
          <a:custGeom>
            <a:avLst/>
            <a:gdLst/>
            <a:ahLst/>
            <a:cxnLst/>
            <a:rect l="l" t="t" r="r" b="b"/>
            <a:pathLst>
              <a:path w="103689" h="167789" extrusionOk="0">
                <a:moveTo>
                  <a:pt x="13807" y="0"/>
                </a:moveTo>
                <a:cubicBezTo>
                  <a:pt x="11526" y="0"/>
                  <a:pt x="9194" y="921"/>
                  <a:pt x="7431" y="2357"/>
                </a:cubicBezTo>
                <a:cubicBezTo>
                  <a:pt x="6418" y="3183"/>
                  <a:pt x="7559" y="5231"/>
                  <a:pt x="8433" y="6203"/>
                </a:cubicBezTo>
                <a:cubicBezTo>
                  <a:pt x="9308" y="7175"/>
                  <a:pt x="10393" y="8259"/>
                  <a:pt x="10189" y="9549"/>
                </a:cubicBezTo>
                <a:cubicBezTo>
                  <a:pt x="9355" y="9975"/>
                  <a:pt x="8287" y="10084"/>
                  <a:pt x="7292" y="10084"/>
                </a:cubicBezTo>
                <a:cubicBezTo>
                  <a:pt x="7024" y="10084"/>
                  <a:pt x="6762" y="10076"/>
                  <a:pt x="6511" y="10065"/>
                </a:cubicBezTo>
                <a:cubicBezTo>
                  <a:pt x="6102" y="10046"/>
                  <a:pt x="5686" y="9992"/>
                  <a:pt x="5277" y="9992"/>
                </a:cubicBezTo>
                <a:cubicBezTo>
                  <a:pt x="4990" y="9992"/>
                  <a:pt x="4705" y="10019"/>
                  <a:pt x="4430" y="10104"/>
                </a:cubicBezTo>
                <a:cubicBezTo>
                  <a:pt x="3763" y="10310"/>
                  <a:pt x="3182" y="11034"/>
                  <a:pt x="3440" y="11683"/>
                </a:cubicBezTo>
                <a:cubicBezTo>
                  <a:pt x="2981" y="12481"/>
                  <a:pt x="2431" y="12899"/>
                  <a:pt x="2962" y="13650"/>
                </a:cubicBezTo>
                <a:cubicBezTo>
                  <a:pt x="3377" y="14235"/>
                  <a:pt x="4081" y="14716"/>
                  <a:pt x="4076" y="15434"/>
                </a:cubicBezTo>
                <a:cubicBezTo>
                  <a:pt x="4071" y="16003"/>
                  <a:pt x="3591" y="16462"/>
                  <a:pt x="3082" y="16719"/>
                </a:cubicBezTo>
                <a:cubicBezTo>
                  <a:pt x="2572" y="16973"/>
                  <a:pt x="2000" y="17102"/>
                  <a:pt x="1518" y="17408"/>
                </a:cubicBezTo>
                <a:cubicBezTo>
                  <a:pt x="13" y="18366"/>
                  <a:pt x="0" y="20519"/>
                  <a:pt x="159" y="22295"/>
                </a:cubicBezTo>
                <a:cubicBezTo>
                  <a:pt x="1133" y="23491"/>
                  <a:pt x="1285" y="25550"/>
                  <a:pt x="817" y="27017"/>
                </a:cubicBezTo>
                <a:cubicBezTo>
                  <a:pt x="639" y="27577"/>
                  <a:pt x="351" y="28172"/>
                  <a:pt x="552" y="28724"/>
                </a:cubicBezTo>
                <a:cubicBezTo>
                  <a:pt x="782" y="29356"/>
                  <a:pt x="1526" y="29605"/>
                  <a:pt x="2177" y="29773"/>
                </a:cubicBezTo>
                <a:cubicBezTo>
                  <a:pt x="2891" y="29958"/>
                  <a:pt x="3669" y="30130"/>
                  <a:pt x="4408" y="30130"/>
                </a:cubicBezTo>
                <a:cubicBezTo>
                  <a:pt x="5109" y="30130"/>
                  <a:pt x="5775" y="29975"/>
                  <a:pt x="6314" y="29528"/>
                </a:cubicBezTo>
                <a:cubicBezTo>
                  <a:pt x="7583" y="28478"/>
                  <a:pt x="9157" y="28121"/>
                  <a:pt x="10834" y="28121"/>
                </a:cubicBezTo>
                <a:cubicBezTo>
                  <a:pt x="13016" y="28121"/>
                  <a:pt x="15374" y="28725"/>
                  <a:pt x="17464" y="29196"/>
                </a:cubicBezTo>
                <a:cubicBezTo>
                  <a:pt x="18740" y="29482"/>
                  <a:pt x="20083" y="29952"/>
                  <a:pt x="20830" y="31028"/>
                </a:cubicBezTo>
                <a:cubicBezTo>
                  <a:pt x="21824" y="32461"/>
                  <a:pt x="21400" y="34451"/>
                  <a:pt x="20580" y="35993"/>
                </a:cubicBezTo>
                <a:cubicBezTo>
                  <a:pt x="19762" y="37533"/>
                  <a:pt x="18587" y="38903"/>
                  <a:pt x="18068" y="40567"/>
                </a:cubicBezTo>
                <a:cubicBezTo>
                  <a:pt x="17582" y="42129"/>
                  <a:pt x="17717" y="43806"/>
                  <a:pt x="17859" y="45436"/>
                </a:cubicBezTo>
                <a:cubicBezTo>
                  <a:pt x="18032" y="47441"/>
                  <a:pt x="18242" y="49554"/>
                  <a:pt x="19405" y="51198"/>
                </a:cubicBezTo>
                <a:cubicBezTo>
                  <a:pt x="20624" y="52922"/>
                  <a:pt x="21392" y="55494"/>
                  <a:pt x="21294" y="57601"/>
                </a:cubicBezTo>
                <a:cubicBezTo>
                  <a:pt x="21216" y="59294"/>
                  <a:pt x="20619" y="60958"/>
                  <a:pt x="20775" y="62645"/>
                </a:cubicBezTo>
                <a:cubicBezTo>
                  <a:pt x="21057" y="65704"/>
                  <a:pt x="23699" y="67999"/>
                  <a:pt x="26397" y="69471"/>
                </a:cubicBezTo>
                <a:cubicBezTo>
                  <a:pt x="29219" y="71013"/>
                  <a:pt x="31651" y="73637"/>
                  <a:pt x="32623" y="76701"/>
                </a:cubicBezTo>
                <a:cubicBezTo>
                  <a:pt x="33112" y="78241"/>
                  <a:pt x="33257" y="79868"/>
                  <a:pt x="33688" y="81425"/>
                </a:cubicBezTo>
                <a:cubicBezTo>
                  <a:pt x="34432" y="84119"/>
                  <a:pt x="36051" y="86565"/>
                  <a:pt x="38239" y="88307"/>
                </a:cubicBezTo>
                <a:cubicBezTo>
                  <a:pt x="39834" y="89575"/>
                  <a:pt x="42451" y="90023"/>
                  <a:pt x="44455" y="90388"/>
                </a:cubicBezTo>
                <a:cubicBezTo>
                  <a:pt x="45495" y="90578"/>
                  <a:pt x="46617" y="90728"/>
                  <a:pt x="47400" y="91437"/>
                </a:cubicBezTo>
                <a:cubicBezTo>
                  <a:pt x="47762" y="91764"/>
                  <a:pt x="48023" y="92187"/>
                  <a:pt x="48369" y="92530"/>
                </a:cubicBezTo>
                <a:cubicBezTo>
                  <a:pt x="50044" y="94188"/>
                  <a:pt x="53127" y="93507"/>
                  <a:pt x="54821" y="95145"/>
                </a:cubicBezTo>
                <a:cubicBezTo>
                  <a:pt x="55259" y="95566"/>
                  <a:pt x="55558" y="96107"/>
                  <a:pt x="55941" y="96579"/>
                </a:cubicBezTo>
                <a:cubicBezTo>
                  <a:pt x="56887" y="97736"/>
                  <a:pt x="58370" y="98428"/>
                  <a:pt x="59861" y="98428"/>
                </a:cubicBezTo>
                <a:cubicBezTo>
                  <a:pt x="60003" y="98428"/>
                  <a:pt x="60145" y="98421"/>
                  <a:pt x="60286" y="98409"/>
                </a:cubicBezTo>
                <a:lnTo>
                  <a:pt x="60286" y="98409"/>
                </a:lnTo>
                <a:cubicBezTo>
                  <a:pt x="59905" y="99653"/>
                  <a:pt x="61397" y="101114"/>
                  <a:pt x="60936" y="102330"/>
                </a:cubicBezTo>
                <a:cubicBezTo>
                  <a:pt x="60565" y="103312"/>
                  <a:pt x="59445" y="103741"/>
                  <a:pt x="58674" y="104452"/>
                </a:cubicBezTo>
                <a:cubicBezTo>
                  <a:pt x="57337" y="105685"/>
                  <a:pt x="57129" y="107795"/>
                  <a:pt x="57705" y="109521"/>
                </a:cubicBezTo>
                <a:cubicBezTo>
                  <a:pt x="58282" y="111246"/>
                  <a:pt x="59498" y="112671"/>
                  <a:pt x="60717" y="114022"/>
                </a:cubicBezTo>
                <a:cubicBezTo>
                  <a:pt x="62978" y="116530"/>
                  <a:pt x="65696" y="117746"/>
                  <a:pt x="68148" y="120066"/>
                </a:cubicBezTo>
                <a:cubicBezTo>
                  <a:pt x="70420" y="122216"/>
                  <a:pt x="70937" y="125696"/>
                  <a:pt x="70438" y="128784"/>
                </a:cubicBezTo>
                <a:cubicBezTo>
                  <a:pt x="69938" y="131872"/>
                  <a:pt x="68585" y="134744"/>
                  <a:pt x="67620" y="137718"/>
                </a:cubicBezTo>
                <a:cubicBezTo>
                  <a:pt x="65814" y="143276"/>
                  <a:pt x="65376" y="149382"/>
                  <a:pt x="67102" y="154963"/>
                </a:cubicBezTo>
                <a:cubicBezTo>
                  <a:pt x="68828" y="160546"/>
                  <a:pt x="72869" y="165522"/>
                  <a:pt x="78283" y="167717"/>
                </a:cubicBezTo>
                <a:cubicBezTo>
                  <a:pt x="78404" y="167766"/>
                  <a:pt x="78530" y="167788"/>
                  <a:pt x="78658" y="167788"/>
                </a:cubicBezTo>
                <a:cubicBezTo>
                  <a:pt x="79167" y="167788"/>
                  <a:pt x="79705" y="167444"/>
                  <a:pt x="80056" y="167066"/>
                </a:cubicBezTo>
                <a:cubicBezTo>
                  <a:pt x="80495" y="166591"/>
                  <a:pt x="80589" y="165833"/>
                  <a:pt x="80281" y="165265"/>
                </a:cubicBezTo>
                <a:cubicBezTo>
                  <a:pt x="79304" y="163467"/>
                  <a:pt x="77566" y="161932"/>
                  <a:pt x="76298" y="160326"/>
                </a:cubicBezTo>
                <a:cubicBezTo>
                  <a:pt x="75898" y="159821"/>
                  <a:pt x="75478" y="159248"/>
                  <a:pt x="75530" y="158607"/>
                </a:cubicBezTo>
                <a:cubicBezTo>
                  <a:pt x="75589" y="157886"/>
                  <a:pt x="76208" y="157367"/>
                  <a:pt x="76666" y="156807"/>
                </a:cubicBezTo>
                <a:cubicBezTo>
                  <a:pt x="77361" y="155947"/>
                  <a:pt x="77729" y="154867"/>
                  <a:pt x="77704" y="153762"/>
                </a:cubicBezTo>
                <a:cubicBezTo>
                  <a:pt x="77674" y="152733"/>
                  <a:pt x="77075" y="151726"/>
                  <a:pt x="77111" y="150697"/>
                </a:cubicBezTo>
                <a:cubicBezTo>
                  <a:pt x="77146" y="149667"/>
                  <a:pt x="77701" y="148583"/>
                  <a:pt x="78676" y="148251"/>
                </a:cubicBezTo>
                <a:cubicBezTo>
                  <a:pt x="79120" y="148100"/>
                  <a:pt x="79614" y="148115"/>
                  <a:pt x="80042" y="147926"/>
                </a:cubicBezTo>
                <a:cubicBezTo>
                  <a:pt x="81453" y="147303"/>
                  <a:pt x="81228" y="145153"/>
                  <a:pt x="82249" y="143996"/>
                </a:cubicBezTo>
                <a:cubicBezTo>
                  <a:pt x="82722" y="143460"/>
                  <a:pt x="83419" y="143193"/>
                  <a:pt x="84064" y="142883"/>
                </a:cubicBezTo>
                <a:cubicBezTo>
                  <a:pt x="86792" y="141571"/>
                  <a:pt x="89035" y="138972"/>
                  <a:pt x="89283" y="135957"/>
                </a:cubicBezTo>
                <a:cubicBezTo>
                  <a:pt x="89483" y="133544"/>
                  <a:pt x="88605" y="130615"/>
                  <a:pt x="90438" y="129034"/>
                </a:cubicBezTo>
                <a:cubicBezTo>
                  <a:pt x="91238" y="128344"/>
                  <a:pt x="92244" y="128199"/>
                  <a:pt x="93314" y="128199"/>
                </a:cubicBezTo>
                <a:cubicBezTo>
                  <a:pt x="94087" y="128199"/>
                  <a:pt x="94894" y="128275"/>
                  <a:pt x="95682" y="128275"/>
                </a:cubicBezTo>
                <a:cubicBezTo>
                  <a:pt x="96098" y="128275"/>
                  <a:pt x="96509" y="128254"/>
                  <a:pt x="96908" y="128189"/>
                </a:cubicBezTo>
                <a:cubicBezTo>
                  <a:pt x="97800" y="128044"/>
                  <a:pt x="98396" y="127214"/>
                  <a:pt x="98814" y="126412"/>
                </a:cubicBezTo>
                <a:cubicBezTo>
                  <a:pt x="99231" y="125609"/>
                  <a:pt x="99280" y="124658"/>
                  <a:pt x="99129" y="123766"/>
                </a:cubicBezTo>
                <a:cubicBezTo>
                  <a:pt x="98945" y="122668"/>
                  <a:pt x="98473" y="121597"/>
                  <a:pt x="98577" y="120489"/>
                </a:cubicBezTo>
                <a:cubicBezTo>
                  <a:pt x="98723" y="118930"/>
                  <a:pt x="99942" y="117730"/>
                  <a:pt x="100886" y="116480"/>
                </a:cubicBezTo>
                <a:cubicBezTo>
                  <a:pt x="102003" y="114998"/>
                  <a:pt x="102797" y="113297"/>
                  <a:pt x="103214" y="111488"/>
                </a:cubicBezTo>
                <a:cubicBezTo>
                  <a:pt x="103689" y="109429"/>
                  <a:pt x="102371" y="106997"/>
                  <a:pt x="100524" y="105970"/>
                </a:cubicBezTo>
                <a:cubicBezTo>
                  <a:pt x="98677" y="104943"/>
                  <a:pt x="96462" y="104915"/>
                  <a:pt x="94350" y="104853"/>
                </a:cubicBezTo>
                <a:cubicBezTo>
                  <a:pt x="92237" y="104794"/>
                  <a:pt x="89999" y="104633"/>
                  <a:pt x="88273" y="103414"/>
                </a:cubicBezTo>
                <a:cubicBezTo>
                  <a:pt x="86692" y="102296"/>
                  <a:pt x="85799" y="100469"/>
                  <a:pt x="84550" y="98991"/>
                </a:cubicBezTo>
                <a:cubicBezTo>
                  <a:pt x="82441" y="96497"/>
                  <a:pt x="79375" y="95057"/>
                  <a:pt x="76410" y="93690"/>
                </a:cubicBezTo>
                <a:cubicBezTo>
                  <a:pt x="75559" y="93298"/>
                  <a:pt x="74630" y="92901"/>
                  <a:pt x="73720" y="92901"/>
                </a:cubicBezTo>
                <a:cubicBezTo>
                  <a:pt x="73431" y="92901"/>
                  <a:pt x="73144" y="92941"/>
                  <a:pt x="72862" y="93034"/>
                </a:cubicBezTo>
                <a:cubicBezTo>
                  <a:pt x="72400" y="93185"/>
                  <a:pt x="71985" y="93473"/>
                  <a:pt x="71508" y="93564"/>
                </a:cubicBezTo>
                <a:cubicBezTo>
                  <a:pt x="71390" y="93586"/>
                  <a:pt x="71274" y="93597"/>
                  <a:pt x="71159" y="93597"/>
                </a:cubicBezTo>
                <a:cubicBezTo>
                  <a:pt x="70006" y="93597"/>
                  <a:pt x="69033" y="92520"/>
                  <a:pt x="67966" y="91944"/>
                </a:cubicBezTo>
                <a:cubicBezTo>
                  <a:pt x="67424" y="91651"/>
                  <a:pt x="66830" y="91518"/>
                  <a:pt x="66231" y="91518"/>
                </a:cubicBezTo>
                <a:cubicBezTo>
                  <a:pt x="64138" y="91518"/>
                  <a:pt x="61986" y="93147"/>
                  <a:pt x="61817" y="95293"/>
                </a:cubicBezTo>
                <a:cubicBezTo>
                  <a:pt x="61476" y="95410"/>
                  <a:pt x="61056" y="95468"/>
                  <a:pt x="60611" y="95468"/>
                </a:cubicBezTo>
                <a:cubicBezTo>
                  <a:pt x="59413" y="95468"/>
                  <a:pt x="58031" y="95047"/>
                  <a:pt x="57510" y="94228"/>
                </a:cubicBezTo>
                <a:cubicBezTo>
                  <a:pt x="56995" y="93419"/>
                  <a:pt x="56789" y="92287"/>
                  <a:pt x="55904" y="91918"/>
                </a:cubicBezTo>
                <a:cubicBezTo>
                  <a:pt x="55432" y="91722"/>
                  <a:pt x="54840" y="91796"/>
                  <a:pt x="54455" y="91458"/>
                </a:cubicBezTo>
                <a:cubicBezTo>
                  <a:pt x="53818" y="90898"/>
                  <a:pt x="54313" y="89881"/>
                  <a:pt x="54428" y="89040"/>
                </a:cubicBezTo>
                <a:cubicBezTo>
                  <a:pt x="54609" y="87696"/>
                  <a:pt x="53607" y="86419"/>
                  <a:pt x="52383" y="85834"/>
                </a:cubicBezTo>
                <a:cubicBezTo>
                  <a:pt x="51161" y="85249"/>
                  <a:pt x="49761" y="85202"/>
                  <a:pt x="48407" y="85159"/>
                </a:cubicBezTo>
                <a:cubicBezTo>
                  <a:pt x="47051" y="85115"/>
                  <a:pt x="45649" y="85054"/>
                  <a:pt x="44436" y="84447"/>
                </a:cubicBezTo>
                <a:cubicBezTo>
                  <a:pt x="42077" y="83264"/>
                  <a:pt x="41111" y="80063"/>
                  <a:pt x="42146" y="77635"/>
                </a:cubicBezTo>
                <a:cubicBezTo>
                  <a:pt x="43156" y="75267"/>
                  <a:pt x="45760" y="73783"/>
                  <a:pt x="48337" y="73783"/>
                </a:cubicBezTo>
                <a:cubicBezTo>
                  <a:pt x="48401" y="73783"/>
                  <a:pt x="48464" y="73784"/>
                  <a:pt x="48528" y="73786"/>
                </a:cubicBezTo>
                <a:cubicBezTo>
                  <a:pt x="51112" y="73862"/>
                  <a:pt x="53842" y="75749"/>
                  <a:pt x="53870" y="78335"/>
                </a:cubicBezTo>
                <a:cubicBezTo>
                  <a:pt x="53875" y="78746"/>
                  <a:pt x="54287" y="78928"/>
                  <a:pt x="54735" y="78928"/>
                </a:cubicBezTo>
                <a:cubicBezTo>
                  <a:pt x="55004" y="78928"/>
                  <a:pt x="55285" y="78863"/>
                  <a:pt x="55498" y="78741"/>
                </a:cubicBezTo>
                <a:cubicBezTo>
                  <a:pt x="56067" y="78416"/>
                  <a:pt x="56365" y="77760"/>
                  <a:pt x="56505" y="77119"/>
                </a:cubicBezTo>
                <a:cubicBezTo>
                  <a:pt x="56645" y="76478"/>
                  <a:pt x="56664" y="75812"/>
                  <a:pt x="56860" y="75186"/>
                </a:cubicBezTo>
                <a:cubicBezTo>
                  <a:pt x="57310" y="73749"/>
                  <a:pt x="58757" y="72690"/>
                  <a:pt x="60261" y="72690"/>
                </a:cubicBezTo>
                <a:cubicBezTo>
                  <a:pt x="60273" y="72690"/>
                  <a:pt x="60285" y="72690"/>
                  <a:pt x="60297" y="72690"/>
                </a:cubicBezTo>
                <a:cubicBezTo>
                  <a:pt x="60306" y="72690"/>
                  <a:pt x="60314" y="72690"/>
                  <a:pt x="60323" y="72690"/>
                </a:cubicBezTo>
                <a:cubicBezTo>
                  <a:pt x="61893" y="72690"/>
                  <a:pt x="62998" y="71122"/>
                  <a:pt x="64116" y="70013"/>
                </a:cubicBezTo>
                <a:cubicBezTo>
                  <a:pt x="65241" y="68896"/>
                  <a:pt x="65913" y="67214"/>
                  <a:pt x="65469" y="65693"/>
                </a:cubicBezTo>
                <a:cubicBezTo>
                  <a:pt x="65229" y="64873"/>
                  <a:pt x="64683" y="64046"/>
                  <a:pt x="64956" y="63238"/>
                </a:cubicBezTo>
                <a:cubicBezTo>
                  <a:pt x="65170" y="62604"/>
                  <a:pt x="65822" y="62237"/>
                  <a:pt x="66438" y="61978"/>
                </a:cubicBezTo>
                <a:cubicBezTo>
                  <a:pt x="67992" y="61328"/>
                  <a:pt x="69657" y="60995"/>
                  <a:pt x="71338" y="60995"/>
                </a:cubicBezTo>
                <a:cubicBezTo>
                  <a:pt x="71514" y="60995"/>
                  <a:pt x="71689" y="60998"/>
                  <a:pt x="71865" y="61005"/>
                </a:cubicBezTo>
                <a:cubicBezTo>
                  <a:pt x="71916" y="61008"/>
                  <a:pt x="71966" y="61009"/>
                  <a:pt x="72016" y="61009"/>
                </a:cubicBezTo>
                <a:cubicBezTo>
                  <a:pt x="73530" y="61009"/>
                  <a:pt x="74333" y="60016"/>
                  <a:pt x="75129" y="58671"/>
                </a:cubicBezTo>
                <a:cubicBezTo>
                  <a:pt x="75724" y="57667"/>
                  <a:pt x="75988" y="56400"/>
                  <a:pt x="76935" y="55719"/>
                </a:cubicBezTo>
                <a:cubicBezTo>
                  <a:pt x="77461" y="55341"/>
                  <a:pt x="78061" y="55227"/>
                  <a:pt x="78697" y="55227"/>
                </a:cubicBezTo>
                <a:cubicBezTo>
                  <a:pt x="79669" y="55227"/>
                  <a:pt x="80723" y="55493"/>
                  <a:pt x="81724" y="55493"/>
                </a:cubicBezTo>
                <a:cubicBezTo>
                  <a:pt x="81835" y="55493"/>
                  <a:pt x="81945" y="55490"/>
                  <a:pt x="82055" y="55483"/>
                </a:cubicBezTo>
                <a:cubicBezTo>
                  <a:pt x="84597" y="55311"/>
                  <a:pt x="86582" y="52458"/>
                  <a:pt x="85860" y="50015"/>
                </a:cubicBezTo>
                <a:cubicBezTo>
                  <a:pt x="85517" y="48852"/>
                  <a:pt x="84704" y="47901"/>
                  <a:pt x="84043" y="46884"/>
                </a:cubicBezTo>
                <a:cubicBezTo>
                  <a:pt x="83131" y="45481"/>
                  <a:pt x="82492" y="43918"/>
                  <a:pt x="82159" y="42277"/>
                </a:cubicBezTo>
                <a:cubicBezTo>
                  <a:pt x="81854" y="40773"/>
                  <a:pt x="81767" y="39118"/>
                  <a:pt x="80776" y="37947"/>
                </a:cubicBezTo>
                <a:cubicBezTo>
                  <a:pt x="79227" y="38020"/>
                  <a:pt x="77350" y="37975"/>
                  <a:pt x="75971" y="38686"/>
                </a:cubicBezTo>
                <a:cubicBezTo>
                  <a:pt x="75699" y="37108"/>
                  <a:pt x="75398" y="35461"/>
                  <a:pt x="74423" y="34192"/>
                </a:cubicBezTo>
                <a:cubicBezTo>
                  <a:pt x="73732" y="33291"/>
                  <a:pt x="72587" y="32657"/>
                  <a:pt x="71488" y="32657"/>
                </a:cubicBezTo>
                <a:cubicBezTo>
                  <a:pt x="71039" y="32657"/>
                  <a:pt x="70597" y="32763"/>
                  <a:pt x="70198" y="32999"/>
                </a:cubicBezTo>
                <a:cubicBezTo>
                  <a:pt x="68851" y="33794"/>
                  <a:pt x="68559" y="35642"/>
                  <a:pt x="68807" y="37187"/>
                </a:cubicBezTo>
                <a:cubicBezTo>
                  <a:pt x="69057" y="38731"/>
                  <a:pt x="69698" y="40227"/>
                  <a:pt x="69655" y="41791"/>
                </a:cubicBezTo>
                <a:cubicBezTo>
                  <a:pt x="69615" y="43336"/>
                  <a:pt x="68552" y="45042"/>
                  <a:pt x="67017" y="45042"/>
                </a:cubicBezTo>
                <a:cubicBezTo>
                  <a:pt x="66998" y="45042"/>
                  <a:pt x="66979" y="45041"/>
                  <a:pt x="66960" y="45041"/>
                </a:cubicBezTo>
                <a:cubicBezTo>
                  <a:pt x="66146" y="45019"/>
                  <a:pt x="65416" y="44522"/>
                  <a:pt x="64843" y="43941"/>
                </a:cubicBezTo>
                <a:cubicBezTo>
                  <a:pt x="64022" y="43112"/>
                  <a:pt x="63372" y="42052"/>
                  <a:pt x="62317" y="41553"/>
                </a:cubicBezTo>
                <a:cubicBezTo>
                  <a:pt x="61507" y="41171"/>
                  <a:pt x="60577" y="41179"/>
                  <a:pt x="59704" y="40982"/>
                </a:cubicBezTo>
                <a:cubicBezTo>
                  <a:pt x="56728" y="40316"/>
                  <a:pt x="54688" y="36902"/>
                  <a:pt x="55510" y="33965"/>
                </a:cubicBezTo>
                <a:cubicBezTo>
                  <a:pt x="56182" y="31564"/>
                  <a:pt x="58657" y="29882"/>
                  <a:pt x="61117" y="29882"/>
                </a:cubicBezTo>
                <a:cubicBezTo>
                  <a:pt x="61664" y="29882"/>
                  <a:pt x="62211" y="29966"/>
                  <a:pt x="62737" y="30143"/>
                </a:cubicBezTo>
                <a:cubicBezTo>
                  <a:pt x="66237" y="28861"/>
                  <a:pt x="67660" y="24447"/>
                  <a:pt x="66265" y="20991"/>
                </a:cubicBezTo>
                <a:cubicBezTo>
                  <a:pt x="64868" y="17535"/>
                  <a:pt x="61115" y="15389"/>
                  <a:pt x="57392" y="15226"/>
                </a:cubicBezTo>
                <a:cubicBezTo>
                  <a:pt x="56302" y="15179"/>
                  <a:pt x="55191" y="15275"/>
                  <a:pt x="54134" y="15007"/>
                </a:cubicBezTo>
                <a:cubicBezTo>
                  <a:pt x="51145" y="14251"/>
                  <a:pt x="49582" y="10965"/>
                  <a:pt x="46980" y="9310"/>
                </a:cubicBezTo>
                <a:cubicBezTo>
                  <a:pt x="46287" y="8869"/>
                  <a:pt x="45224" y="8778"/>
                  <a:pt x="44079" y="8778"/>
                </a:cubicBezTo>
                <a:cubicBezTo>
                  <a:pt x="43277" y="8778"/>
                  <a:pt x="42435" y="8823"/>
                  <a:pt x="41651" y="8823"/>
                </a:cubicBezTo>
                <a:cubicBezTo>
                  <a:pt x="40795" y="8823"/>
                  <a:pt x="40007" y="8769"/>
                  <a:pt x="39418" y="8547"/>
                </a:cubicBezTo>
                <a:cubicBezTo>
                  <a:pt x="38499" y="8200"/>
                  <a:pt x="37525" y="8023"/>
                  <a:pt x="36546" y="8023"/>
                </a:cubicBezTo>
                <a:cubicBezTo>
                  <a:pt x="36275" y="8023"/>
                  <a:pt x="36003" y="8037"/>
                  <a:pt x="35731" y="8064"/>
                </a:cubicBezTo>
                <a:cubicBezTo>
                  <a:pt x="34635" y="9104"/>
                  <a:pt x="32585" y="9398"/>
                  <a:pt x="31077" y="9499"/>
                </a:cubicBezTo>
                <a:cubicBezTo>
                  <a:pt x="29526" y="7990"/>
                  <a:pt x="27655" y="6585"/>
                  <a:pt x="25725" y="5605"/>
                </a:cubicBezTo>
                <a:cubicBezTo>
                  <a:pt x="24435" y="4951"/>
                  <a:pt x="22930" y="4260"/>
                  <a:pt x="22532" y="2870"/>
                </a:cubicBezTo>
                <a:cubicBezTo>
                  <a:pt x="22012" y="1053"/>
                  <a:pt x="19376" y="125"/>
                  <a:pt x="17200" y="125"/>
                </a:cubicBezTo>
                <a:cubicBezTo>
                  <a:pt x="16716" y="125"/>
                  <a:pt x="16254" y="171"/>
                  <a:pt x="15844" y="263"/>
                </a:cubicBezTo>
                <a:cubicBezTo>
                  <a:pt x="15181" y="84"/>
                  <a:pt x="14496" y="0"/>
                  <a:pt x="13807" y="0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1988278" y="1439400"/>
            <a:ext cx="608049" cy="703905"/>
          </a:xfrm>
          <a:custGeom>
            <a:avLst/>
            <a:gdLst/>
            <a:ahLst/>
            <a:cxnLst/>
            <a:rect l="l" t="t" r="r" b="b"/>
            <a:pathLst>
              <a:path w="40679" h="46340" extrusionOk="0">
                <a:moveTo>
                  <a:pt x="15780" y="0"/>
                </a:moveTo>
                <a:cubicBezTo>
                  <a:pt x="14989" y="0"/>
                  <a:pt x="14213" y="109"/>
                  <a:pt x="13470" y="421"/>
                </a:cubicBezTo>
                <a:cubicBezTo>
                  <a:pt x="9879" y="1928"/>
                  <a:pt x="10933" y="5468"/>
                  <a:pt x="8580" y="7572"/>
                </a:cubicBezTo>
                <a:cubicBezTo>
                  <a:pt x="6546" y="9390"/>
                  <a:pt x="2788" y="7963"/>
                  <a:pt x="1150" y="10460"/>
                </a:cubicBezTo>
                <a:cubicBezTo>
                  <a:pt x="0" y="12215"/>
                  <a:pt x="1289" y="14606"/>
                  <a:pt x="2962" y="15871"/>
                </a:cubicBezTo>
                <a:cubicBezTo>
                  <a:pt x="4636" y="17135"/>
                  <a:pt x="6731" y="17894"/>
                  <a:pt x="8056" y="19522"/>
                </a:cubicBezTo>
                <a:cubicBezTo>
                  <a:pt x="10183" y="22136"/>
                  <a:pt x="9577" y="26004"/>
                  <a:pt x="8413" y="29169"/>
                </a:cubicBezTo>
                <a:cubicBezTo>
                  <a:pt x="7247" y="32332"/>
                  <a:pt x="5603" y="35532"/>
                  <a:pt x="6005" y="38881"/>
                </a:cubicBezTo>
                <a:cubicBezTo>
                  <a:pt x="6193" y="40459"/>
                  <a:pt x="6837" y="41956"/>
                  <a:pt x="7675" y="43307"/>
                </a:cubicBezTo>
                <a:cubicBezTo>
                  <a:pt x="8488" y="44615"/>
                  <a:pt x="9597" y="45873"/>
                  <a:pt x="11095" y="46235"/>
                </a:cubicBezTo>
                <a:cubicBezTo>
                  <a:pt x="11391" y="46306"/>
                  <a:pt x="11688" y="46339"/>
                  <a:pt x="11983" y="46339"/>
                </a:cubicBezTo>
                <a:cubicBezTo>
                  <a:pt x="13586" y="46339"/>
                  <a:pt x="15150" y="45367"/>
                  <a:pt x="16368" y="44250"/>
                </a:cubicBezTo>
                <a:cubicBezTo>
                  <a:pt x="17812" y="42927"/>
                  <a:pt x="19065" y="41325"/>
                  <a:pt x="20822" y="40465"/>
                </a:cubicBezTo>
                <a:cubicBezTo>
                  <a:pt x="23353" y="39224"/>
                  <a:pt x="26610" y="39686"/>
                  <a:pt x="28815" y="37929"/>
                </a:cubicBezTo>
                <a:cubicBezTo>
                  <a:pt x="31544" y="35754"/>
                  <a:pt x="31140" y="31606"/>
                  <a:pt x="31890" y="28199"/>
                </a:cubicBezTo>
                <a:cubicBezTo>
                  <a:pt x="33150" y="22476"/>
                  <a:pt x="38102" y="18249"/>
                  <a:pt x="40038" y="12718"/>
                </a:cubicBezTo>
                <a:cubicBezTo>
                  <a:pt x="40418" y="11636"/>
                  <a:pt x="40679" y="10499"/>
                  <a:pt x="40652" y="9352"/>
                </a:cubicBezTo>
                <a:cubicBezTo>
                  <a:pt x="40569" y="5649"/>
                  <a:pt x="37449" y="2571"/>
                  <a:pt x="33956" y="1339"/>
                </a:cubicBezTo>
                <a:cubicBezTo>
                  <a:pt x="31938" y="627"/>
                  <a:pt x="29911" y="457"/>
                  <a:pt x="27871" y="457"/>
                </a:cubicBezTo>
                <a:cubicBezTo>
                  <a:pt x="26007" y="457"/>
                  <a:pt x="24132" y="599"/>
                  <a:pt x="22245" y="599"/>
                </a:cubicBezTo>
                <a:cubicBezTo>
                  <a:pt x="21785" y="599"/>
                  <a:pt x="21325" y="591"/>
                  <a:pt x="20863" y="570"/>
                </a:cubicBezTo>
                <a:cubicBezTo>
                  <a:pt x="19225" y="496"/>
                  <a:pt x="17470" y="0"/>
                  <a:pt x="15780" y="0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450535" y="1596767"/>
            <a:ext cx="2430075" cy="2129015"/>
          </a:xfrm>
          <a:custGeom>
            <a:avLst/>
            <a:gdLst/>
            <a:ahLst/>
            <a:cxnLst/>
            <a:rect l="l" t="t" r="r" b="b"/>
            <a:pathLst>
              <a:path w="162574" h="140159" extrusionOk="0">
                <a:moveTo>
                  <a:pt x="149391" y="0"/>
                </a:moveTo>
                <a:cubicBezTo>
                  <a:pt x="148360" y="0"/>
                  <a:pt x="147330" y="156"/>
                  <a:pt x="146349" y="477"/>
                </a:cubicBezTo>
                <a:cubicBezTo>
                  <a:pt x="145329" y="812"/>
                  <a:pt x="144363" y="1309"/>
                  <a:pt x="143326" y="1583"/>
                </a:cubicBezTo>
                <a:cubicBezTo>
                  <a:pt x="142494" y="1801"/>
                  <a:pt x="141638" y="1870"/>
                  <a:pt x="140776" y="1870"/>
                </a:cubicBezTo>
                <a:cubicBezTo>
                  <a:pt x="140050" y="1870"/>
                  <a:pt x="139319" y="1821"/>
                  <a:pt x="138596" y="1772"/>
                </a:cubicBezTo>
                <a:lnTo>
                  <a:pt x="130106" y="1191"/>
                </a:lnTo>
                <a:cubicBezTo>
                  <a:pt x="129237" y="1132"/>
                  <a:pt x="128350" y="1076"/>
                  <a:pt x="127469" y="1076"/>
                </a:cubicBezTo>
                <a:cubicBezTo>
                  <a:pt x="125783" y="1076"/>
                  <a:pt x="124119" y="1281"/>
                  <a:pt x="122644" y="2056"/>
                </a:cubicBezTo>
                <a:cubicBezTo>
                  <a:pt x="119360" y="3782"/>
                  <a:pt x="117499" y="8084"/>
                  <a:pt x="113816" y="8529"/>
                </a:cubicBezTo>
                <a:cubicBezTo>
                  <a:pt x="113611" y="8554"/>
                  <a:pt x="113408" y="8566"/>
                  <a:pt x="113207" y="8566"/>
                </a:cubicBezTo>
                <a:cubicBezTo>
                  <a:pt x="110853" y="8566"/>
                  <a:pt x="108715" y="6973"/>
                  <a:pt x="106473" y="6087"/>
                </a:cubicBezTo>
                <a:cubicBezTo>
                  <a:pt x="105100" y="5543"/>
                  <a:pt x="103627" y="5279"/>
                  <a:pt x="102152" y="5279"/>
                </a:cubicBezTo>
                <a:cubicBezTo>
                  <a:pt x="99404" y="5279"/>
                  <a:pt x="96647" y="6196"/>
                  <a:pt x="94512" y="7933"/>
                </a:cubicBezTo>
                <a:cubicBezTo>
                  <a:pt x="93279" y="7304"/>
                  <a:pt x="93660" y="5468"/>
                  <a:pt x="93225" y="4153"/>
                </a:cubicBezTo>
                <a:cubicBezTo>
                  <a:pt x="92771" y="2782"/>
                  <a:pt x="91297" y="1954"/>
                  <a:pt x="89858" y="1828"/>
                </a:cubicBezTo>
                <a:cubicBezTo>
                  <a:pt x="89687" y="1813"/>
                  <a:pt x="89517" y="1806"/>
                  <a:pt x="89348" y="1806"/>
                </a:cubicBezTo>
                <a:cubicBezTo>
                  <a:pt x="88082" y="1806"/>
                  <a:pt x="86834" y="2194"/>
                  <a:pt x="85623" y="2590"/>
                </a:cubicBezTo>
                <a:cubicBezTo>
                  <a:pt x="82664" y="3556"/>
                  <a:pt x="79224" y="5204"/>
                  <a:pt x="78950" y="8303"/>
                </a:cubicBezTo>
                <a:cubicBezTo>
                  <a:pt x="78873" y="9176"/>
                  <a:pt x="79068" y="10104"/>
                  <a:pt x="78702" y="10900"/>
                </a:cubicBezTo>
                <a:cubicBezTo>
                  <a:pt x="78178" y="12033"/>
                  <a:pt x="76762" y="12408"/>
                  <a:pt x="75881" y="13291"/>
                </a:cubicBezTo>
                <a:cubicBezTo>
                  <a:pt x="74831" y="14345"/>
                  <a:pt x="74664" y="15971"/>
                  <a:pt x="74621" y="17458"/>
                </a:cubicBezTo>
                <a:cubicBezTo>
                  <a:pt x="74577" y="18944"/>
                  <a:pt x="74563" y="20541"/>
                  <a:pt x="73703" y="21754"/>
                </a:cubicBezTo>
                <a:cubicBezTo>
                  <a:pt x="73148" y="22537"/>
                  <a:pt x="71069" y="23068"/>
                  <a:pt x="69376" y="23068"/>
                </a:cubicBezTo>
                <a:cubicBezTo>
                  <a:pt x="68445" y="23068"/>
                  <a:pt x="67630" y="22907"/>
                  <a:pt x="67252" y="22539"/>
                </a:cubicBezTo>
                <a:cubicBezTo>
                  <a:pt x="66636" y="21940"/>
                  <a:pt x="65905" y="21693"/>
                  <a:pt x="65124" y="21693"/>
                </a:cubicBezTo>
                <a:cubicBezTo>
                  <a:pt x="63293" y="21693"/>
                  <a:pt x="61194" y="23048"/>
                  <a:pt x="59696" y="24392"/>
                </a:cubicBezTo>
                <a:lnTo>
                  <a:pt x="53326" y="30110"/>
                </a:lnTo>
                <a:cubicBezTo>
                  <a:pt x="51731" y="31541"/>
                  <a:pt x="50013" y="33034"/>
                  <a:pt x="47899" y="33389"/>
                </a:cubicBezTo>
                <a:cubicBezTo>
                  <a:pt x="47672" y="33427"/>
                  <a:pt x="47440" y="33446"/>
                  <a:pt x="47206" y="33446"/>
                </a:cubicBezTo>
                <a:cubicBezTo>
                  <a:pt x="45267" y="33446"/>
                  <a:pt x="43232" y="32171"/>
                  <a:pt x="43155" y="30259"/>
                </a:cubicBezTo>
                <a:cubicBezTo>
                  <a:pt x="43563" y="29875"/>
                  <a:pt x="44085" y="29761"/>
                  <a:pt x="44655" y="29761"/>
                </a:cubicBezTo>
                <a:cubicBezTo>
                  <a:pt x="45498" y="29761"/>
                  <a:pt x="46445" y="30012"/>
                  <a:pt x="47276" y="30012"/>
                </a:cubicBezTo>
                <a:cubicBezTo>
                  <a:pt x="47872" y="30012"/>
                  <a:pt x="48409" y="29883"/>
                  <a:pt x="48805" y="29438"/>
                </a:cubicBezTo>
                <a:cubicBezTo>
                  <a:pt x="49977" y="28121"/>
                  <a:pt x="48243" y="26238"/>
                  <a:pt x="46718" y="25356"/>
                </a:cubicBezTo>
                <a:cubicBezTo>
                  <a:pt x="43929" y="23744"/>
                  <a:pt x="41047" y="22101"/>
                  <a:pt x="37854" y="21667"/>
                </a:cubicBezTo>
                <a:cubicBezTo>
                  <a:pt x="37395" y="21605"/>
                  <a:pt x="36928" y="21573"/>
                  <a:pt x="36459" y="21573"/>
                </a:cubicBezTo>
                <a:cubicBezTo>
                  <a:pt x="33662" y="21573"/>
                  <a:pt x="30804" y="22696"/>
                  <a:pt x="29384" y="25062"/>
                </a:cubicBezTo>
                <a:cubicBezTo>
                  <a:pt x="27966" y="27426"/>
                  <a:pt x="28225" y="30512"/>
                  <a:pt x="26820" y="32884"/>
                </a:cubicBezTo>
                <a:cubicBezTo>
                  <a:pt x="25941" y="34369"/>
                  <a:pt x="24491" y="35431"/>
                  <a:pt x="23493" y="36839"/>
                </a:cubicBezTo>
                <a:cubicBezTo>
                  <a:pt x="22495" y="38247"/>
                  <a:pt x="22067" y="40372"/>
                  <a:pt x="23291" y="41591"/>
                </a:cubicBezTo>
                <a:cubicBezTo>
                  <a:pt x="24277" y="42574"/>
                  <a:pt x="25957" y="42576"/>
                  <a:pt x="26934" y="43568"/>
                </a:cubicBezTo>
                <a:cubicBezTo>
                  <a:pt x="27686" y="44334"/>
                  <a:pt x="27942" y="45612"/>
                  <a:pt x="28928" y="46032"/>
                </a:cubicBezTo>
                <a:cubicBezTo>
                  <a:pt x="29116" y="46112"/>
                  <a:pt x="29308" y="46149"/>
                  <a:pt x="29499" y="46149"/>
                </a:cubicBezTo>
                <a:cubicBezTo>
                  <a:pt x="30453" y="46149"/>
                  <a:pt x="31375" y="45228"/>
                  <a:pt x="31599" y="44232"/>
                </a:cubicBezTo>
                <a:cubicBezTo>
                  <a:pt x="31870" y="43035"/>
                  <a:pt x="31491" y="41803"/>
                  <a:pt x="31294" y="40594"/>
                </a:cubicBezTo>
                <a:cubicBezTo>
                  <a:pt x="30707" y="36976"/>
                  <a:pt x="32524" y="32527"/>
                  <a:pt x="36153" y="32010"/>
                </a:cubicBezTo>
                <a:cubicBezTo>
                  <a:pt x="36979" y="32041"/>
                  <a:pt x="37253" y="33221"/>
                  <a:pt x="36881" y="33960"/>
                </a:cubicBezTo>
                <a:cubicBezTo>
                  <a:pt x="36512" y="34700"/>
                  <a:pt x="35790" y="35213"/>
                  <a:pt x="35400" y="35941"/>
                </a:cubicBezTo>
                <a:cubicBezTo>
                  <a:pt x="34663" y="37314"/>
                  <a:pt x="35518" y="39272"/>
                  <a:pt x="37026" y="39667"/>
                </a:cubicBezTo>
                <a:cubicBezTo>
                  <a:pt x="38598" y="40078"/>
                  <a:pt x="41223" y="39748"/>
                  <a:pt x="41017" y="41358"/>
                </a:cubicBezTo>
                <a:cubicBezTo>
                  <a:pt x="40797" y="43068"/>
                  <a:pt x="37630" y="41948"/>
                  <a:pt x="36606" y="43336"/>
                </a:cubicBezTo>
                <a:cubicBezTo>
                  <a:pt x="36002" y="44155"/>
                  <a:pt x="36537" y="45296"/>
                  <a:pt x="36521" y="46313"/>
                </a:cubicBezTo>
                <a:cubicBezTo>
                  <a:pt x="36494" y="48303"/>
                  <a:pt x="34299" y="49599"/>
                  <a:pt x="32313" y="49739"/>
                </a:cubicBezTo>
                <a:cubicBezTo>
                  <a:pt x="32097" y="49755"/>
                  <a:pt x="31880" y="49762"/>
                  <a:pt x="31663" y="49762"/>
                </a:cubicBezTo>
                <a:cubicBezTo>
                  <a:pt x="30164" y="49762"/>
                  <a:pt x="28664" y="49439"/>
                  <a:pt x="27166" y="49439"/>
                </a:cubicBezTo>
                <a:cubicBezTo>
                  <a:pt x="26898" y="49439"/>
                  <a:pt x="26629" y="49449"/>
                  <a:pt x="26361" y="49474"/>
                </a:cubicBezTo>
                <a:cubicBezTo>
                  <a:pt x="24379" y="49654"/>
                  <a:pt x="22222" y="51058"/>
                  <a:pt x="22312" y="53044"/>
                </a:cubicBezTo>
                <a:cubicBezTo>
                  <a:pt x="19567" y="54331"/>
                  <a:pt x="16715" y="55374"/>
                  <a:pt x="13788" y="56164"/>
                </a:cubicBezTo>
                <a:cubicBezTo>
                  <a:pt x="13912" y="58317"/>
                  <a:pt x="17975" y="58517"/>
                  <a:pt x="17960" y="60675"/>
                </a:cubicBezTo>
                <a:cubicBezTo>
                  <a:pt x="17949" y="61887"/>
                  <a:pt x="16542" y="62556"/>
                  <a:pt x="15302" y="62556"/>
                </a:cubicBezTo>
                <a:cubicBezTo>
                  <a:pt x="15219" y="62556"/>
                  <a:pt x="15137" y="62553"/>
                  <a:pt x="15056" y="62547"/>
                </a:cubicBezTo>
                <a:cubicBezTo>
                  <a:pt x="14072" y="62475"/>
                  <a:pt x="13082" y="62160"/>
                  <a:pt x="12113" y="62160"/>
                </a:cubicBezTo>
                <a:cubicBezTo>
                  <a:pt x="11810" y="62160"/>
                  <a:pt x="11508" y="62191"/>
                  <a:pt x="11210" y="62270"/>
                </a:cubicBezTo>
                <a:cubicBezTo>
                  <a:pt x="9047" y="62839"/>
                  <a:pt x="8290" y="65880"/>
                  <a:pt x="9487" y="67769"/>
                </a:cubicBezTo>
                <a:cubicBezTo>
                  <a:pt x="10572" y="69481"/>
                  <a:pt x="12694" y="70258"/>
                  <a:pt x="14741" y="70258"/>
                </a:cubicBezTo>
                <a:cubicBezTo>
                  <a:pt x="14954" y="70258"/>
                  <a:pt x="15165" y="70249"/>
                  <a:pt x="15375" y="70233"/>
                </a:cubicBezTo>
                <a:cubicBezTo>
                  <a:pt x="16269" y="70162"/>
                  <a:pt x="17225" y="69924"/>
                  <a:pt x="17785" y="69223"/>
                </a:cubicBezTo>
                <a:cubicBezTo>
                  <a:pt x="18318" y="68554"/>
                  <a:pt x="18362" y="67634"/>
                  <a:pt x="18586" y="66808"/>
                </a:cubicBezTo>
                <a:cubicBezTo>
                  <a:pt x="19089" y="64960"/>
                  <a:pt x="20667" y="63445"/>
                  <a:pt x="22534" y="63019"/>
                </a:cubicBezTo>
                <a:cubicBezTo>
                  <a:pt x="23588" y="62778"/>
                  <a:pt x="24878" y="62758"/>
                  <a:pt x="25444" y="61839"/>
                </a:cubicBezTo>
                <a:cubicBezTo>
                  <a:pt x="27854" y="63143"/>
                  <a:pt x="29550" y="65685"/>
                  <a:pt x="29826" y="68413"/>
                </a:cubicBezTo>
                <a:cubicBezTo>
                  <a:pt x="30020" y="68663"/>
                  <a:pt x="30274" y="68770"/>
                  <a:pt x="30543" y="68770"/>
                </a:cubicBezTo>
                <a:cubicBezTo>
                  <a:pt x="31347" y="68770"/>
                  <a:pt x="32287" y="67809"/>
                  <a:pt x="32159" y="66868"/>
                </a:cubicBezTo>
                <a:cubicBezTo>
                  <a:pt x="31991" y="65614"/>
                  <a:pt x="30882" y="64743"/>
                  <a:pt x="30003" y="63834"/>
                </a:cubicBezTo>
                <a:cubicBezTo>
                  <a:pt x="29122" y="62923"/>
                  <a:pt x="28387" y="61510"/>
                  <a:pt x="29078" y="60448"/>
                </a:cubicBezTo>
                <a:lnTo>
                  <a:pt x="29078" y="60448"/>
                </a:lnTo>
                <a:cubicBezTo>
                  <a:pt x="33197" y="61658"/>
                  <a:pt x="36527" y="65238"/>
                  <a:pt x="37435" y="69435"/>
                </a:cubicBezTo>
                <a:cubicBezTo>
                  <a:pt x="38871" y="69149"/>
                  <a:pt x="39664" y="67205"/>
                  <a:pt x="38838" y="65997"/>
                </a:cubicBezTo>
                <a:cubicBezTo>
                  <a:pt x="39003" y="65628"/>
                  <a:pt x="39328" y="65472"/>
                  <a:pt x="39697" y="65472"/>
                </a:cubicBezTo>
                <a:cubicBezTo>
                  <a:pt x="40331" y="65472"/>
                  <a:pt x="41094" y="65932"/>
                  <a:pt x="41391" y="66558"/>
                </a:cubicBezTo>
                <a:cubicBezTo>
                  <a:pt x="41862" y="67549"/>
                  <a:pt x="41819" y="68770"/>
                  <a:pt x="42492" y="69636"/>
                </a:cubicBezTo>
                <a:cubicBezTo>
                  <a:pt x="43175" y="70517"/>
                  <a:pt x="44261" y="70711"/>
                  <a:pt x="45451" y="70711"/>
                </a:cubicBezTo>
                <a:cubicBezTo>
                  <a:pt x="46388" y="70711"/>
                  <a:pt x="47390" y="70590"/>
                  <a:pt x="48312" y="70590"/>
                </a:cubicBezTo>
                <a:cubicBezTo>
                  <a:pt x="49551" y="70590"/>
                  <a:pt x="50643" y="70808"/>
                  <a:pt x="51235" y="71828"/>
                </a:cubicBezTo>
                <a:cubicBezTo>
                  <a:pt x="52336" y="73723"/>
                  <a:pt x="49909" y="75927"/>
                  <a:pt x="47711" y="75927"/>
                </a:cubicBezTo>
                <a:cubicBezTo>
                  <a:pt x="47678" y="75927"/>
                  <a:pt x="47645" y="75926"/>
                  <a:pt x="47613" y="75925"/>
                </a:cubicBezTo>
                <a:cubicBezTo>
                  <a:pt x="45391" y="75856"/>
                  <a:pt x="43361" y="74585"/>
                  <a:pt x="41147" y="74365"/>
                </a:cubicBezTo>
                <a:cubicBezTo>
                  <a:pt x="40897" y="74340"/>
                  <a:pt x="40647" y="74329"/>
                  <a:pt x="40397" y="74329"/>
                </a:cubicBezTo>
                <a:cubicBezTo>
                  <a:pt x="38218" y="74329"/>
                  <a:pt x="36082" y="75200"/>
                  <a:pt x="33896" y="75455"/>
                </a:cubicBezTo>
                <a:cubicBezTo>
                  <a:pt x="33619" y="75487"/>
                  <a:pt x="33335" y="75503"/>
                  <a:pt x="33048" y="75503"/>
                </a:cubicBezTo>
                <a:cubicBezTo>
                  <a:pt x="30807" y="75503"/>
                  <a:pt x="28395" y="74514"/>
                  <a:pt x="27939" y="72388"/>
                </a:cubicBezTo>
                <a:cubicBezTo>
                  <a:pt x="27802" y="71741"/>
                  <a:pt x="27855" y="71030"/>
                  <a:pt x="27514" y="70464"/>
                </a:cubicBezTo>
                <a:cubicBezTo>
                  <a:pt x="27109" y="69793"/>
                  <a:pt x="26279" y="69553"/>
                  <a:pt x="25473" y="69553"/>
                </a:cubicBezTo>
                <a:cubicBezTo>
                  <a:pt x="25313" y="69553"/>
                  <a:pt x="25154" y="69562"/>
                  <a:pt x="24999" y="69580"/>
                </a:cubicBezTo>
                <a:cubicBezTo>
                  <a:pt x="21817" y="69942"/>
                  <a:pt x="18598" y="72595"/>
                  <a:pt x="15740" y="72595"/>
                </a:cubicBezTo>
                <a:cubicBezTo>
                  <a:pt x="14956" y="72595"/>
                  <a:pt x="14199" y="72395"/>
                  <a:pt x="13478" y="71894"/>
                </a:cubicBezTo>
                <a:cubicBezTo>
                  <a:pt x="11337" y="76062"/>
                  <a:pt x="6101" y="77629"/>
                  <a:pt x="3179" y="81294"/>
                </a:cubicBezTo>
                <a:cubicBezTo>
                  <a:pt x="0" y="85282"/>
                  <a:pt x="268" y="91440"/>
                  <a:pt x="3354" y="95500"/>
                </a:cubicBezTo>
                <a:cubicBezTo>
                  <a:pt x="6050" y="99045"/>
                  <a:pt x="10552" y="100957"/>
                  <a:pt x="15019" y="100957"/>
                </a:cubicBezTo>
                <a:cubicBezTo>
                  <a:pt x="15667" y="100957"/>
                  <a:pt x="16314" y="100917"/>
                  <a:pt x="16954" y="100836"/>
                </a:cubicBezTo>
                <a:cubicBezTo>
                  <a:pt x="17630" y="100750"/>
                  <a:pt x="18327" y="100626"/>
                  <a:pt x="19005" y="100626"/>
                </a:cubicBezTo>
                <a:cubicBezTo>
                  <a:pt x="19489" y="100626"/>
                  <a:pt x="19963" y="100690"/>
                  <a:pt x="20413" y="100875"/>
                </a:cubicBezTo>
                <a:cubicBezTo>
                  <a:pt x="21482" y="101317"/>
                  <a:pt x="22166" y="102352"/>
                  <a:pt x="23058" y="103088"/>
                </a:cubicBezTo>
                <a:cubicBezTo>
                  <a:pt x="23580" y="103519"/>
                  <a:pt x="24303" y="103823"/>
                  <a:pt x="24961" y="103823"/>
                </a:cubicBezTo>
                <a:cubicBezTo>
                  <a:pt x="25427" y="103823"/>
                  <a:pt x="25861" y="103670"/>
                  <a:pt x="26168" y="103301"/>
                </a:cubicBezTo>
                <a:lnTo>
                  <a:pt x="26168" y="103301"/>
                </a:lnTo>
                <a:cubicBezTo>
                  <a:pt x="25321" y="105399"/>
                  <a:pt x="25557" y="107902"/>
                  <a:pt x="26779" y="109805"/>
                </a:cubicBezTo>
                <a:cubicBezTo>
                  <a:pt x="28099" y="111859"/>
                  <a:pt x="30559" y="113484"/>
                  <a:pt x="30509" y="115926"/>
                </a:cubicBezTo>
                <a:cubicBezTo>
                  <a:pt x="30482" y="117190"/>
                  <a:pt x="29748" y="118318"/>
                  <a:pt x="29403" y="119536"/>
                </a:cubicBezTo>
                <a:cubicBezTo>
                  <a:pt x="27829" y="125109"/>
                  <a:pt x="34415" y="129657"/>
                  <a:pt x="35455" y="135354"/>
                </a:cubicBezTo>
                <a:cubicBezTo>
                  <a:pt x="35736" y="136888"/>
                  <a:pt x="35735" y="138735"/>
                  <a:pt x="37029" y="139601"/>
                </a:cubicBezTo>
                <a:cubicBezTo>
                  <a:pt x="37625" y="139999"/>
                  <a:pt x="38374" y="140081"/>
                  <a:pt x="39090" y="140127"/>
                </a:cubicBezTo>
                <a:cubicBezTo>
                  <a:pt x="39409" y="140148"/>
                  <a:pt x="39736" y="140158"/>
                  <a:pt x="40067" y="140158"/>
                </a:cubicBezTo>
                <a:cubicBezTo>
                  <a:pt x="43538" y="140158"/>
                  <a:pt x="47454" y="138962"/>
                  <a:pt x="48151" y="135675"/>
                </a:cubicBezTo>
                <a:cubicBezTo>
                  <a:pt x="48366" y="134657"/>
                  <a:pt x="48212" y="133602"/>
                  <a:pt x="48243" y="132560"/>
                </a:cubicBezTo>
                <a:cubicBezTo>
                  <a:pt x="48336" y="129451"/>
                  <a:pt x="50239" y="126459"/>
                  <a:pt x="53017" y="125056"/>
                </a:cubicBezTo>
                <a:cubicBezTo>
                  <a:pt x="53771" y="124675"/>
                  <a:pt x="54600" y="124390"/>
                  <a:pt x="55202" y="123799"/>
                </a:cubicBezTo>
                <a:cubicBezTo>
                  <a:pt x="56528" y="122495"/>
                  <a:pt x="56234" y="120283"/>
                  <a:pt x="55553" y="118553"/>
                </a:cubicBezTo>
                <a:cubicBezTo>
                  <a:pt x="54872" y="116821"/>
                  <a:pt x="53881" y="115076"/>
                  <a:pt x="54120" y="113231"/>
                </a:cubicBezTo>
                <a:cubicBezTo>
                  <a:pt x="54502" y="110269"/>
                  <a:pt x="57681" y="108706"/>
                  <a:pt x="60090" y="106941"/>
                </a:cubicBezTo>
                <a:cubicBezTo>
                  <a:pt x="63716" y="104284"/>
                  <a:pt x="66206" y="100125"/>
                  <a:pt x="66835" y="95675"/>
                </a:cubicBezTo>
                <a:lnTo>
                  <a:pt x="66835" y="95675"/>
                </a:lnTo>
                <a:cubicBezTo>
                  <a:pt x="65061" y="96232"/>
                  <a:pt x="63075" y="96745"/>
                  <a:pt x="61220" y="96745"/>
                </a:cubicBezTo>
                <a:cubicBezTo>
                  <a:pt x="59581" y="96745"/>
                  <a:pt x="58045" y="96344"/>
                  <a:pt x="56849" y="95215"/>
                </a:cubicBezTo>
                <a:cubicBezTo>
                  <a:pt x="55965" y="94380"/>
                  <a:pt x="55421" y="93259"/>
                  <a:pt x="54897" y="92162"/>
                </a:cubicBezTo>
                <a:lnTo>
                  <a:pt x="50173" y="82291"/>
                </a:lnTo>
                <a:cubicBezTo>
                  <a:pt x="49966" y="81857"/>
                  <a:pt x="49755" y="81362"/>
                  <a:pt x="49925" y="80912"/>
                </a:cubicBezTo>
                <a:cubicBezTo>
                  <a:pt x="50074" y="80517"/>
                  <a:pt x="50366" y="80356"/>
                  <a:pt x="50717" y="80356"/>
                </a:cubicBezTo>
                <a:cubicBezTo>
                  <a:pt x="51453" y="80356"/>
                  <a:pt x="52449" y="81064"/>
                  <a:pt x="52928" y="81807"/>
                </a:cubicBezTo>
                <a:cubicBezTo>
                  <a:pt x="55452" y="85724"/>
                  <a:pt x="57718" y="89804"/>
                  <a:pt x="59707" y="94020"/>
                </a:cubicBezTo>
                <a:cubicBezTo>
                  <a:pt x="63791" y="93273"/>
                  <a:pt x="67648" y="91596"/>
                  <a:pt x="70980" y="89118"/>
                </a:cubicBezTo>
                <a:cubicBezTo>
                  <a:pt x="72037" y="88329"/>
                  <a:pt x="73088" y="87386"/>
                  <a:pt x="73445" y="86117"/>
                </a:cubicBezTo>
                <a:cubicBezTo>
                  <a:pt x="73802" y="84846"/>
                  <a:pt x="73146" y="83218"/>
                  <a:pt x="71846" y="82993"/>
                </a:cubicBezTo>
                <a:cubicBezTo>
                  <a:pt x="71723" y="82971"/>
                  <a:pt x="71600" y="82963"/>
                  <a:pt x="71476" y="82963"/>
                </a:cubicBezTo>
                <a:cubicBezTo>
                  <a:pt x="71093" y="82963"/>
                  <a:pt x="70708" y="83045"/>
                  <a:pt x="70324" y="83086"/>
                </a:cubicBezTo>
                <a:cubicBezTo>
                  <a:pt x="70133" y="83106"/>
                  <a:pt x="69943" y="83115"/>
                  <a:pt x="69755" y="83115"/>
                </a:cubicBezTo>
                <a:cubicBezTo>
                  <a:pt x="66927" y="83115"/>
                  <a:pt x="64468" y="80925"/>
                  <a:pt x="62588" y="78727"/>
                </a:cubicBezTo>
                <a:cubicBezTo>
                  <a:pt x="63132" y="78118"/>
                  <a:pt x="63852" y="77890"/>
                  <a:pt x="64640" y="77890"/>
                </a:cubicBezTo>
                <a:cubicBezTo>
                  <a:pt x="65842" y="77890"/>
                  <a:pt x="67201" y="78421"/>
                  <a:pt x="68334" y="78941"/>
                </a:cubicBezTo>
                <a:cubicBezTo>
                  <a:pt x="71699" y="80486"/>
                  <a:pt x="75249" y="81588"/>
                  <a:pt x="78895" y="82221"/>
                </a:cubicBezTo>
                <a:cubicBezTo>
                  <a:pt x="79803" y="82378"/>
                  <a:pt x="80736" y="82513"/>
                  <a:pt x="81554" y="82936"/>
                </a:cubicBezTo>
                <a:cubicBezTo>
                  <a:pt x="82126" y="83232"/>
                  <a:pt x="82622" y="83658"/>
                  <a:pt x="83095" y="84096"/>
                </a:cubicBezTo>
                <a:cubicBezTo>
                  <a:pt x="87298" y="87967"/>
                  <a:pt x="90407" y="93013"/>
                  <a:pt x="91975" y="98509"/>
                </a:cubicBezTo>
                <a:cubicBezTo>
                  <a:pt x="92104" y="98538"/>
                  <a:pt x="92231" y="98552"/>
                  <a:pt x="92354" y="98552"/>
                </a:cubicBezTo>
                <a:cubicBezTo>
                  <a:pt x="93754" y="98552"/>
                  <a:pt x="94717" y="96760"/>
                  <a:pt x="94833" y="95252"/>
                </a:cubicBezTo>
                <a:cubicBezTo>
                  <a:pt x="94960" y="93612"/>
                  <a:pt x="94769" y="91722"/>
                  <a:pt x="95948" y="90578"/>
                </a:cubicBezTo>
                <a:cubicBezTo>
                  <a:pt x="96875" y="89678"/>
                  <a:pt x="98399" y="89556"/>
                  <a:pt x="99214" y="88552"/>
                </a:cubicBezTo>
                <a:cubicBezTo>
                  <a:pt x="100238" y="87289"/>
                  <a:pt x="99703" y="85157"/>
                  <a:pt x="100900" y="84056"/>
                </a:cubicBezTo>
                <a:cubicBezTo>
                  <a:pt x="101284" y="83704"/>
                  <a:pt x="101728" y="83552"/>
                  <a:pt x="102190" y="83552"/>
                </a:cubicBezTo>
                <a:cubicBezTo>
                  <a:pt x="103537" y="83552"/>
                  <a:pt x="105034" y="84844"/>
                  <a:pt x="105630" y="86240"/>
                </a:cubicBezTo>
                <a:cubicBezTo>
                  <a:pt x="106431" y="88116"/>
                  <a:pt x="106723" y="90422"/>
                  <a:pt x="108410" y="91569"/>
                </a:cubicBezTo>
                <a:lnTo>
                  <a:pt x="111137" y="91176"/>
                </a:lnTo>
                <a:cubicBezTo>
                  <a:pt x="111152" y="95778"/>
                  <a:pt x="112750" y="100362"/>
                  <a:pt x="115602" y="103975"/>
                </a:cubicBezTo>
                <a:cubicBezTo>
                  <a:pt x="117157" y="103161"/>
                  <a:pt x="116453" y="100795"/>
                  <a:pt x="115480" y="99330"/>
                </a:cubicBezTo>
                <a:cubicBezTo>
                  <a:pt x="114508" y="97866"/>
                  <a:pt x="113554" y="95681"/>
                  <a:pt x="114936" y="94596"/>
                </a:cubicBezTo>
                <a:lnTo>
                  <a:pt x="114936" y="94596"/>
                </a:lnTo>
                <a:cubicBezTo>
                  <a:pt x="116854" y="94614"/>
                  <a:pt x="117747" y="97259"/>
                  <a:pt x="119611" y="97712"/>
                </a:cubicBezTo>
                <a:cubicBezTo>
                  <a:pt x="119777" y="97752"/>
                  <a:pt x="119940" y="97771"/>
                  <a:pt x="120101" y="97771"/>
                </a:cubicBezTo>
                <a:cubicBezTo>
                  <a:pt x="121744" y="97771"/>
                  <a:pt x="123089" y="95790"/>
                  <a:pt x="122784" y="94080"/>
                </a:cubicBezTo>
                <a:cubicBezTo>
                  <a:pt x="122451" y="92201"/>
                  <a:pt x="120835" y="90820"/>
                  <a:pt x="119169" y="89895"/>
                </a:cubicBezTo>
                <a:cubicBezTo>
                  <a:pt x="117675" y="88258"/>
                  <a:pt x="119833" y="85644"/>
                  <a:pt x="122018" y="85274"/>
                </a:cubicBezTo>
                <a:cubicBezTo>
                  <a:pt x="122730" y="85153"/>
                  <a:pt x="123464" y="85138"/>
                  <a:pt x="124199" y="85138"/>
                </a:cubicBezTo>
                <a:cubicBezTo>
                  <a:pt x="124443" y="85138"/>
                  <a:pt x="124686" y="85140"/>
                  <a:pt x="124930" y="85140"/>
                </a:cubicBezTo>
                <a:cubicBezTo>
                  <a:pt x="126201" y="85140"/>
                  <a:pt x="127452" y="85095"/>
                  <a:pt x="128573" y="84531"/>
                </a:cubicBezTo>
                <a:cubicBezTo>
                  <a:pt x="130946" y="83339"/>
                  <a:pt x="131739" y="80207"/>
                  <a:pt x="131200" y="77607"/>
                </a:cubicBezTo>
                <a:cubicBezTo>
                  <a:pt x="130659" y="75007"/>
                  <a:pt x="129117" y="72748"/>
                  <a:pt x="127857" y="70410"/>
                </a:cubicBezTo>
                <a:cubicBezTo>
                  <a:pt x="126781" y="68413"/>
                  <a:pt x="126249" y="65298"/>
                  <a:pt x="128341" y="64420"/>
                </a:cubicBezTo>
                <a:cubicBezTo>
                  <a:pt x="128900" y="64186"/>
                  <a:pt x="129528" y="64195"/>
                  <a:pt x="130135" y="64170"/>
                </a:cubicBezTo>
                <a:cubicBezTo>
                  <a:pt x="138047" y="63837"/>
                  <a:pt x="144592" y="55459"/>
                  <a:pt x="143005" y="47701"/>
                </a:cubicBezTo>
                <a:cubicBezTo>
                  <a:pt x="142706" y="46238"/>
                  <a:pt x="142140" y="44786"/>
                  <a:pt x="141097" y="43719"/>
                </a:cubicBezTo>
                <a:cubicBezTo>
                  <a:pt x="139216" y="41800"/>
                  <a:pt x="136024" y="41349"/>
                  <a:pt x="134619" y="39057"/>
                </a:cubicBezTo>
                <a:cubicBezTo>
                  <a:pt x="132900" y="36255"/>
                  <a:pt x="135025" y="32537"/>
                  <a:pt x="137778" y="30737"/>
                </a:cubicBezTo>
                <a:cubicBezTo>
                  <a:pt x="140529" y="28938"/>
                  <a:pt x="143891" y="28156"/>
                  <a:pt x="146461" y="26105"/>
                </a:cubicBezTo>
                <a:cubicBezTo>
                  <a:pt x="147145" y="26087"/>
                  <a:pt x="147512" y="25417"/>
                  <a:pt x="147638" y="24743"/>
                </a:cubicBezTo>
                <a:cubicBezTo>
                  <a:pt x="147716" y="24319"/>
                  <a:pt x="147611" y="23887"/>
                  <a:pt x="147608" y="23456"/>
                </a:cubicBezTo>
                <a:cubicBezTo>
                  <a:pt x="147598" y="22276"/>
                  <a:pt x="148442" y="21139"/>
                  <a:pt x="149574" y="20805"/>
                </a:cubicBezTo>
                <a:cubicBezTo>
                  <a:pt x="149811" y="20736"/>
                  <a:pt x="150056" y="20702"/>
                  <a:pt x="150302" y="20702"/>
                </a:cubicBezTo>
                <a:cubicBezTo>
                  <a:pt x="151231" y="20702"/>
                  <a:pt x="152165" y="21179"/>
                  <a:pt x="152664" y="21968"/>
                </a:cubicBezTo>
                <a:cubicBezTo>
                  <a:pt x="153442" y="23198"/>
                  <a:pt x="153129" y="24821"/>
                  <a:pt x="152563" y="26163"/>
                </a:cubicBezTo>
                <a:cubicBezTo>
                  <a:pt x="151998" y="27505"/>
                  <a:pt x="151199" y="28790"/>
                  <a:pt x="151051" y="30239"/>
                </a:cubicBezTo>
                <a:cubicBezTo>
                  <a:pt x="150905" y="31687"/>
                  <a:pt x="151726" y="33391"/>
                  <a:pt x="153173" y="33553"/>
                </a:cubicBezTo>
                <a:cubicBezTo>
                  <a:pt x="153252" y="33562"/>
                  <a:pt x="153330" y="33566"/>
                  <a:pt x="153406" y="33566"/>
                </a:cubicBezTo>
                <a:cubicBezTo>
                  <a:pt x="155043" y="33566"/>
                  <a:pt x="156090" y="31574"/>
                  <a:pt x="156201" y="29877"/>
                </a:cubicBezTo>
                <a:cubicBezTo>
                  <a:pt x="156318" y="28099"/>
                  <a:pt x="155972" y="26160"/>
                  <a:pt x="156925" y="24659"/>
                </a:cubicBezTo>
                <a:cubicBezTo>
                  <a:pt x="158377" y="22374"/>
                  <a:pt x="162385" y="21839"/>
                  <a:pt x="162490" y="19133"/>
                </a:cubicBezTo>
                <a:cubicBezTo>
                  <a:pt x="162574" y="16945"/>
                  <a:pt x="159821" y="15661"/>
                  <a:pt x="159327" y="13530"/>
                </a:cubicBezTo>
                <a:cubicBezTo>
                  <a:pt x="159129" y="12668"/>
                  <a:pt x="159325" y="11773"/>
                  <a:pt x="159405" y="10894"/>
                </a:cubicBezTo>
                <a:cubicBezTo>
                  <a:pt x="159709" y="7612"/>
                  <a:pt x="158263" y="4218"/>
                  <a:pt x="155688" y="2163"/>
                </a:cubicBezTo>
                <a:cubicBezTo>
                  <a:pt x="153919" y="751"/>
                  <a:pt x="151652" y="0"/>
                  <a:pt x="149391" y="0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4246271" y="3165496"/>
            <a:ext cx="205035" cy="115140"/>
          </a:xfrm>
          <a:custGeom>
            <a:avLst/>
            <a:gdLst/>
            <a:ahLst/>
            <a:cxnLst/>
            <a:rect l="l" t="t" r="r" b="b"/>
            <a:pathLst>
              <a:path w="13717" h="7580" extrusionOk="0">
                <a:moveTo>
                  <a:pt x="9951" y="0"/>
                </a:moveTo>
                <a:cubicBezTo>
                  <a:pt x="6355" y="0"/>
                  <a:pt x="1" y="1281"/>
                  <a:pt x="2486" y="4894"/>
                </a:cubicBezTo>
                <a:cubicBezTo>
                  <a:pt x="3169" y="5885"/>
                  <a:pt x="4297" y="6467"/>
                  <a:pt x="5404" y="6938"/>
                </a:cubicBezTo>
                <a:cubicBezTo>
                  <a:pt x="6217" y="7282"/>
                  <a:pt x="7136" y="7580"/>
                  <a:pt x="8003" y="7580"/>
                </a:cubicBezTo>
                <a:cubicBezTo>
                  <a:pt x="8565" y="7580"/>
                  <a:pt x="9106" y="7454"/>
                  <a:pt x="9581" y="7134"/>
                </a:cubicBezTo>
                <a:cubicBezTo>
                  <a:pt x="10406" y="6577"/>
                  <a:pt x="13156" y="2774"/>
                  <a:pt x="13348" y="1948"/>
                </a:cubicBezTo>
                <a:cubicBezTo>
                  <a:pt x="13716" y="358"/>
                  <a:pt x="13186" y="447"/>
                  <a:pt x="11597" y="126"/>
                </a:cubicBezTo>
                <a:cubicBezTo>
                  <a:pt x="11194" y="44"/>
                  <a:pt x="10620" y="0"/>
                  <a:pt x="9951" y="0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4099779" y="3153937"/>
            <a:ext cx="334047" cy="244787"/>
          </a:xfrm>
          <a:custGeom>
            <a:avLst/>
            <a:gdLst/>
            <a:ahLst/>
            <a:cxnLst/>
            <a:rect l="l" t="t" r="r" b="b"/>
            <a:pathLst>
              <a:path w="22348" h="16115" extrusionOk="0">
                <a:moveTo>
                  <a:pt x="946" y="1"/>
                </a:moveTo>
                <a:cubicBezTo>
                  <a:pt x="616" y="1"/>
                  <a:pt x="299" y="66"/>
                  <a:pt x="1" y="208"/>
                </a:cubicBezTo>
                <a:cubicBezTo>
                  <a:pt x="742" y="1762"/>
                  <a:pt x="2032" y="3475"/>
                  <a:pt x="2935" y="5119"/>
                </a:cubicBezTo>
                <a:cubicBezTo>
                  <a:pt x="6575" y="11745"/>
                  <a:pt x="13987" y="16115"/>
                  <a:pt x="21544" y="16115"/>
                </a:cubicBezTo>
                <a:cubicBezTo>
                  <a:pt x="21635" y="16115"/>
                  <a:pt x="21726" y="16114"/>
                  <a:pt x="21817" y="16113"/>
                </a:cubicBezTo>
                <a:cubicBezTo>
                  <a:pt x="22347" y="15571"/>
                  <a:pt x="21564" y="14744"/>
                  <a:pt x="20866" y="14448"/>
                </a:cubicBezTo>
                <a:cubicBezTo>
                  <a:pt x="18934" y="13634"/>
                  <a:pt x="16857" y="13226"/>
                  <a:pt x="14879" y="12532"/>
                </a:cubicBezTo>
                <a:cubicBezTo>
                  <a:pt x="12900" y="11839"/>
                  <a:pt x="10943" y="10790"/>
                  <a:pt x="9769" y="9051"/>
                </a:cubicBezTo>
                <a:cubicBezTo>
                  <a:pt x="9280" y="8326"/>
                  <a:pt x="8945" y="7508"/>
                  <a:pt x="8542" y="6731"/>
                </a:cubicBezTo>
                <a:cubicBezTo>
                  <a:pt x="7503" y="4729"/>
                  <a:pt x="3759" y="1"/>
                  <a:pt x="946" y="1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4307902" y="3402549"/>
            <a:ext cx="576719" cy="492840"/>
          </a:xfrm>
          <a:custGeom>
            <a:avLst/>
            <a:gdLst/>
            <a:ahLst/>
            <a:cxnLst/>
            <a:rect l="l" t="t" r="r" b="b"/>
            <a:pathLst>
              <a:path w="38583" h="32445" extrusionOk="0">
                <a:moveTo>
                  <a:pt x="17573" y="0"/>
                </a:moveTo>
                <a:cubicBezTo>
                  <a:pt x="14431" y="0"/>
                  <a:pt x="10968" y="2180"/>
                  <a:pt x="9011" y="4369"/>
                </a:cubicBezTo>
                <a:cubicBezTo>
                  <a:pt x="8028" y="5468"/>
                  <a:pt x="7111" y="6810"/>
                  <a:pt x="5676" y="7153"/>
                </a:cubicBezTo>
                <a:cubicBezTo>
                  <a:pt x="4830" y="7356"/>
                  <a:pt x="3925" y="7164"/>
                  <a:pt x="3076" y="7361"/>
                </a:cubicBezTo>
                <a:cubicBezTo>
                  <a:pt x="581" y="7938"/>
                  <a:pt x="1" y="11293"/>
                  <a:pt x="569" y="13791"/>
                </a:cubicBezTo>
                <a:cubicBezTo>
                  <a:pt x="1136" y="16289"/>
                  <a:pt x="2307" y="18910"/>
                  <a:pt x="1374" y="21296"/>
                </a:cubicBezTo>
                <a:cubicBezTo>
                  <a:pt x="1185" y="21776"/>
                  <a:pt x="913" y="22246"/>
                  <a:pt x="921" y="22762"/>
                </a:cubicBezTo>
                <a:cubicBezTo>
                  <a:pt x="932" y="23380"/>
                  <a:pt x="1355" y="23921"/>
                  <a:pt x="1849" y="24293"/>
                </a:cubicBezTo>
                <a:cubicBezTo>
                  <a:pt x="2646" y="24890"/>
                  <a:pt x="3559" y="25128"/>
                  <a:pt x="4517" y="25128"/>
                </a:cubicBezTo>
                <a:cubicBezTo>
                  <a:pt x="6301" y="25128"/>
                  <a:pt x="8239" y="24301"/>
                  <a:pt x="9868" y="23418"/>
                </a:cubicBezTo>
                <a:cubicBezTo>
                  <a:pt x="11665" y="22444"/>
                  <a:pt x="13735" y="21414"/>
                  <a:pt x="15685" y="21414"/>
                </a:cubicBezTo>
                <a:cubicBezTo>
                  <a:pt x="16453" y="21414"/>
                  <a:pt x="17203" y="21574"/>
                  <a:pt x="17910" y="21960"/>
                </a:cubicBezTo>
                <a:cubicBezTo>
                  <a:pt x="20585" y="23420"/>
                  <a:pt x="20837" y="27119"/>
                  <a:pt x="22486" y="29685"/>
                </a:cubicBezTo>
                <a:cubicBezTo>
                  <a:pt x="23522" y="31296"/>
                  <a:pt x="25450" y="32445"/>
                  <a:pt x="27291" y="32445"/>
                </a:cubicBezTo>
                <a:cubicBezTo>
                  <a:pt x="28027" y="32445"/>
                  <a:pt x="28749" y="32261"/>
                  <a:pt x="29394" y="31851"/>
                </a:cubicBezTo>
                <a:cubicBezTo>
                  <a:pt x="30163" y="31362"/>
                  <a:pt x="30731" y="30624"/>
                  <a:pt x="31285" y="29900"/>
                </a:cubicBezTo>
                <a:lnTo>
                  <a:pt x="34684" y="25460"/>
                </a:lnTo>
                <a:cubicBezTo>
                  <a:pt x="36183" y="23501"/>
                  <a:pt x="37736" y="21414"/>
                  <a:pt x="38025" y="18965"/>
                </a:cubicBezTo>
                <a:cubicBezTo>
                  <a:pt x="38582" y="14235"/>
                  <a:pt x="34390" y="10436"/>
                  <a:pt x="30609" y="7540"/>
                </a:cubicBezTo>
                <a:cubicBezTo>
                  <a:pt x="30407" y="6031"/>
                  <a:pt x="30190" y="4479"/>
                  <a:pt x="29421" y="3165"/>
                </a:cubicBezTo>
                <a:cubicBezTo>
                  <a:pt x="28683" y="1906"/>
                  <a:pt x="27576" y="1186"/>
                  <a:pt x="26718" y="1186"/>
                </a:cubicBezTo>
                <a:cubicBezTo>
                  <a:pt x="25783" y="1186"/>
                  <a:pt x="25141" y="2039"/>
                  <a:pt x="25589" y="3982"/>
                </a:cubicBezTo>
                <a:cubicBezTo>
                  <a:pt x="25561" y="3983"/>
                  <a:pt x="25533" y="3983"/>
                  <a:pt x="25505" y="3983"/>
                </a:cubicBezTo>
                <a:cubicBezTo>
                  <a:pt x="23077" y="3983"/>
                  <a:pt x="21095" y="399"/>
                  <a:pt x="18382" y="51"/>
                </a:cubicBezTo>
                <a:cubicBezTo>
                  <a:pt x="18115" y="17"/>
                  <a:pt x="17846" y="0"/>
                  <a:pt x="17573" y="0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2994630" y="2308588"/>
            <a:ext cx="244500" cy="24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5541675" y="1751025"/>
            <a:ext cx="232800" cy="232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6491" y="2103334"/>
            <a:ext cx="381151" cy="253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2128200" y="1960879"/>
            <a:ext cx="7513640" cy="1628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3600" b="1" dirty="0">
                <a:solidFill>
                  <a:srgbClr val="6059CA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ru-RU" sz="3600" dirty="0">
                <a:solidFill>
                  <a:srgbClr val="6059CA"/>
                </a:solidFill>
                <a:latin typeface="Montserrat"/>
                <a:ea typeface="Montserrat"/>
                <a:cs typeface="Montserrat"/>
                <a:sym typeface="Montserrat"/>
              </a:rPr>
              <a:t>AVI </a:t>
            </a:r>
            <a:r>
              <a:rPr lang="ru-RU" sz="3600" dirty="0">
                <a:latin typeface="Montserrat"/>
                <a:ea typeface="Montserrat"/>
                <a:cs typeface="Montserrat"/>
                <a:sym typeface="Montserrat"/>
              </a:rPr>
              <a:t>XPAND</a:t>
            </a:r>
            <a:r>
              <a:rPr lang="ru-RU" sz="36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36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 b="0" dirty="0">
                <a:latin typeface="Montserrat"/>
                <a:ea typeface="Montserrat"/>
                <a:cs typeface="Montserrat"/>
                <a:sym typeface="Montserrat"/>
              </a:rPr>
              <a:t>Transapical Transcatheter Aortic Valve </a:t>
            </a:r>
            <a:br>
              <a:rPr lang="en-US" sz="2000" b="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 b="0" dirty="0">
                <a:latin typeface="Montserrat"/>
                <a:ea typeface="Montserrat"/>
                <a:cs typeface="Montserrat"/>
                <a:sym typeface="Montserrat"/>
              </a:rPr>
              <a:t>Implantation System</a:t>
            </a:r>
            <a:br>
              <a:rPr lang="ru-RU" sz="2400" dirty="0"/>
            </a:br>
            <a:endParaRPr sz="2400" b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0333" y="1572885"/>
            <a:ext cx="724687" cy="4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7150" y="963998"/>
            <a:ext cx="3469746" cy="4396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38665">
            <a:off x="3651974" y="615699"/>
            <a:ext cx="3741941" cy="467355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 txBox="1">
            <a:spLocks noGrp="1"/>
          </p:cNvSpPr>
          <p:nvPr>
            <p:ph type="subTitle" idx="4294967295"/>
          </p:nvPr>
        </p:nvSpPr>
        <p:spPr>
          <a:xfrm>
            <a:off x="7263423" y="1921032"/>
            <a:ext cx="1835316" cy="174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200" b="1" dirty="0"/>
              <a:t>The result of a</a:t>
            </a:r>
            <a:br>
              <a:rPr lang="uk-UA" sz="1200" b="1" dirty="0"/>
            </a:br>
            <a:r>
              <a:rPr lang="en-US" sz="1200" b="1" dirty="0"/>
              <a:t>9 years’ experience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 the development and</a:t>
            </a:r>
            <a:r>
              <a:rPr lang="uk-UA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/>
              <a:t>research dedicated to transcatheter aortic valve implantation 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subTitle" idx="4294967295"/>
          </p:nvPr>
        </p:nvSpPr>
        <p:spPr>
          <a:xfrm>
            <a:off x="203200" y="1225306"/>
            <a:ext cx="2091155" cy="1391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TAVI XPAND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transapical transcatheter aortic valve implantation system</a:t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4"/>
          <p:cNvSpPr txBox="1">
            <a:spLocks noGrp="1"/>
          </p:cNvSpPr>
          <p:nvPr>
            <p:ph type="subTitle" idx="4294967295"/>
          </p:nvPr>
        </p:nvSpPr>
        <p:spPr>
          <a:xfrm>
            <a:off x="689366" y="2645756"/>
            <a:ext cx="1582200" cy="1385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buNone/>
            </a:pPr>
            <a:r>
              <a:rPr lang="en-US" sz="1200" b="1" dirty="0"/>
              <a:t>An i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nnovative and reliable </a:t>
            </a:r>
            <a:r>
              <a:rPr lang="en-US" sz="1200" dirty="0"/>
              <a:t>transapical transcatheter aortic valve implantation system created jointly with German and French scientists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" name="Google Shape;120;p4"/>
          <p:cNvCxnSpPr/>
          <p:nvPr/>
        </p:nvCxnSpPr>
        <p:spPr>
          <a:xfrm rot="10800000" flipH="1">
            <a:off x="2294355" y="1795041"/>
            <a:ext cx="1594800" cy="381000"/>
          </a:xfrm>
          <a:prstGeom prst="bentConnector3">
            <a:avLst>
              <a:gd name="adj1" fmla="val 49998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1" name="Google Shape;121;p4"/>
          <p:cNvCxnSpPr/>
          <p:nvPr/>
        </p:nvCxnSpPr>
        <p:spPr>
          <a:xfrm rot="10800000" flipH="1">
            <a:off x="2271566" y="2659963"/>
            <a:ext cx="2283600" cy="511500"/>
          </a:xfrm>
          <a:prstGeom prst="bentConnector3">
            <a:avLst>
              <a:gd name="adj1" fmla="val 50002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2" name="Google Shape;122;p4"/>
          <p:cNvCxnSpPr/>
          <p:nvPr/>
        </p:nvCxnSpPr>
        <p:spPr>
          <a:xfrm rot="10800000" flipH="1">
            <a:off x="4931759" y="2303414"/>
            <a:ext cx="2331600" cy="4128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3" name="Google Shape;12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35230" y="478321"/>
            <a:ext cx="4031444" cy="403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/>
        </p:nvSpPr>
        <p:spPr>
          <a:xfrm>
            <a:off x="2452912" y="1506041"/>
            <a:ext cx="4352627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em Kufi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is TAVI </a:t>
            </a:r>
            <a:br>
              <a:rPr lang="en-US" sz="24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(or TAVR)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dirty="0"/>
          </a:p>
        </p:txBody>
      </p:sp>
      <p:sp>
        <p:nvSpPr>
          <p:cNvPr id="129" name="Google Shape;129;p5"/>
          <p:cNvSpPr txBox="1"/>
          <p:nvPr/>
        </p:nvSpPr>
        <p:spPr>
          <a:xfrm>
            <a:off x="2452912" y="2199269"/>
            <a:ext cx="5925977" cy="321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TAVI </a:t>
            </a:r>
            <a:r>
              <a:rPr lang="en-US" sz="1400" b="0" i="0" u="none" strike="noStrike" cap="none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or </a:t>
            </a:r>
            <a:r>
              <a:rPr lang="ru-RU" sz="1400" b="0" i="0" u="none" strike="noStrike" cap="none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TAVR </a:t>
            </a:r>
            <a:r>
              <a:rPr lang="en-US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stands for transcatheter aortic valve implantation or replacement.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buSzPts val="1100"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This is a minimally invasive procedure that allows inserting a new valve without removing the old, diseased valve. The new valve is placed inside the old valve which is unable to function properly and </a:t>
            </a:r>
            <a:r>
              <a:rPr lang="en-US" sz="1100" dirty="0">
                <a:latin typeface="Montserrat"/>
                <a:ea typeface="Montserrat"/>
                <a:cs typeface="Montserrat"/>
                <a:sym typeface="Montserrat"/>
              </a:rPr>
              <a:t>in many cases requires replacement.</a:t>
            </a:r>
            <a:endParaRPr sz="11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collapsible new valve is delivered through a catheter (a thin wire or tube) – such an approach is somewhat similar to placing a stent in the artery. </a:t>
            </a:r>
            <a:r>
              <a:rPr lang="en-US" sz="1100" dirty="0">
                <a:latin typeface="Montserrat"/>
                <a:ea typeface="Montserrat"/>
                <a:cs typeface="Montserrat"/>
                <a:sym typeface="Montserrat"/>
              </a:rPr>
              <a:t>Once the new valve is delivered to the implantation site, it expands and </a:t>
            </a:r>
            <a:r>
              <a:rPr lang="en-US" sz="1100" dirty="0">
                <a:latin typeface="Montserrat"/>
                <a:ea typeface="Montserrat"/>
                <a:cs typeface="Montserrat"/>
              </a:rPr>
              <a:t>pushes the old valve leaflets out. The new valve then takes over the job of regulating the blood flow.</a:t>
            </a:r>
            <a:endParaRPr sz="1100" dirty="0">
              <a:latin typeface="Montserrat"/>
              <a:ea typeface="Montserrat"/>
              <a:cs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0" name="Google Shape;13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5113" y="901876"/>
            <a:ext cx="724687" cy="4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000" dirty="0">
                <a:latin typeface="Montserrat"/>
                <a:ea typeface="Montserrat"/>
                <a:cs typeface="Montserrat"/>
                <a:sym typeface="Montserrat"/>
              </a:rPr>
              <a:t>What is involved in </a:t>
            </a: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the procedure?</a:t>
            </a: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6"/>
          <p:cNvSpPr txBox="1">
            <a:spLocks noGrp="1"/>
          </p:cNvSpPr>
          <p:nvPr>
            <p:ph type="title" idx="6"/>
          </p:nvPr>
        </p:nvSpPr>
        <p:spPr>
          <a:xfrm>
            <a:off x="696992" y="2364250"/>
            <a:ext cx="1429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/>
              <a:t>02</a:t>
            </a:r>
            <a:endParaRPr/>
          </a:p>
        </p:txBody>
      </p:sp>
      <p:sp>
        <p:nvSpPr>
          <p:cNvPr id="137" name="Google Shape;137;p6"/>
          <p:cNvSpPr txBox="1">
            <a:spLocks noGrp="1"/>
          </p:cNvSpPr>
          <p:nvPr>
            <p:ph type="title" idx="5"/>
          </p:nvPr>
        </p:nvSpPr>
        <p:spPr>
          <a:xfrm>
            <a:off x="470089" y="1439592"/>
            <a:ext cx="1429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dirty="0"/>
              <a:t>01</a:t>
            </a:r>
            <a:endParaRPr dirty="0"/>
          </a:p>
        </p:txBody>
      </p:sp>
      <p:sp>
        <p:nvSpPr>
          <p:cNvPr id="138" name="Google Shape;138;p6"/>
          <p:cNvSpPr txBox="1">
            <a:spLocks noGrp="1"/>
          </p:cNvSpPr>
          <p:nvPr>
            <p:ph type="subTitle" idx="3"/>
          </p:nvPr>
        </p:nvSpPr>
        <p:spPr>
          <a:xfrm>
            <a:off x="1560640" y="1509651"/>
            <a:ext cx="6578764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/>
            <a:r>
              <a:rPr lang="en-US" sz="1100" b="0" dirty="0">
                <a:latin typeface="Montserrat"/>
                <a:ea typeface="Montserrat"/>
                <a:cs typeface="Montserrat"/>
                <a:sym typeface="Montserrat"/>
              </a:rPr>
              <a:t>Valve replacement usually requires open-heart surgery, in which the chest is surgically separated. Alternatively, the TAVR (or TAVI) procedure can be done through very small openings making the procedure less invasive.</a:t>
            </a:r>
          </a:p>
        </p:txBody>
      </p:sp>
      <p:sp>
        <p:nvSpPr>
          <p:cNvPr id="139" name="Google Shape;139;p6"/>
          <p:cNvSpPr txBox="1">
            <a:spLocks noGrp="1"/>
          </p:cNvSpPr>
          <p:nvPr>
            <p:ph type="subTitle" idx="3"/>
          </p:nvPr>
        </p:nvSpPr>
        <p:spPr>
          <a:xfrm>
            <a:off x="1825008" y="2172741"/>
            <a:ext cx="668451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/>
            <a:r>
              <a:rPr lang="en-US" sz="1100" b="0" dirty="0">
                <a:latin typeface="Montserrat"/>
                <a:ea typeface="Montserrat"/>
                <a:cs typeface="Montserrat"/>
                <a:sym typeface="Montserrat"/>
              </a:rPr>
              <a:t>Patients usually need less time for postoperative recovery after the TAVI procedure compared to valve replacement when using open-heart surgery.</a:t>
            </a:r>
            <a:endParaRPr sz="1100" b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1110108" y="3137068"/>
            <a:ext cx="1429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ru-RU" sz="4800" b="0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03</a:t>
            </a:r>
            <a:endParaRPr sz="4800" b="0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141" name="Google Shape;141;p6"/>
          <p:cNvSpPr txBox="1">
            <a:spLocks noGrp="1"/>
          </p:cNvSpPr>
          <p:nvPr>
            <p:ph type="subTitle" idx="3"/>
          </p:nvPr>
        </p:nvSpPr>
        <p:spPr>
          <a:xfrm>
            <a:off x="2195122" y="3113020"/>
            <a:ext cx="6235603" cy="99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/>
            <a:r>
              <a:rPr lang="en-US" sz="1100" b="0" dirty="0">
                <a:latin typeface="Montserrat"/>
                <a:ea typeface="Montserrat"/>
                <a:cs typeface="Montserrat"/>
                <a:sym typeface="Montserrat"/>
              </a:rPr>
              <a:t>The TAVI procedure can be performed using several protocols/techniques, allowing the interventional cardiac surgeon to choose the one that would provide the best and safest way to access the valve</a:t>
            </a:r>
            <a:r>
              <a:rPr lang="ru-RU" sz="1100" b="0" dirty="0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dirty="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1100" b="0" dirty="0">
                <a:latin typeface="Montserrat"/>
                <a:ea typeface="Montserrat"/>
                <a:cs typeface="Montserrat"/>
                <a:sym typeface="Montserrat"/>
              </a:rPr>
              <a:t>        </a:t>
            </a:r>
            <a:r>
              <a:rPr lang="ru-RU" sz="900" b="0" dirty="0">
                <a:latin typeface="Montserrat"/>
                <a:ea typeface="Montserrat"/>
                <a:cs typeface="Montserrat"/>
                <a:sym typeface="Montserrat"/>
              </a:rPr>
              <a:t>                               </a:t>
            </a:r>
            <a:r>
              <a:rPr lang="en-US" sz="1400" b="0" cap="all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transapical approach</a:t>
            </a:r>
            <a:r>
              <a:rPr lang="ru-RU" sz="1100" cap="all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100" b="0" cap="all" dirty="0">
              <a:latin typeface="Montserrat"/>
              <a:ea typeface="Montserrat"/>
              <a:cs typeface="Montserrat"/>
              <a:sym typeface="Montserrat"/>
            </a:endParaRPr>
          </a:p>
          <a:p>
            <a:pPr lvl="0" algn="l"/>
            <a:r>
              <a:rPr lang="ru-RU" sz="900" b="0" dirty="0">
                <a:latin typeface="Montserrat"/>
                <a:ea typeface="Montserrat"/>
                <a:cs typeface="Montserrat"/>
                <a:sym typeface="Montserrat"/>
              </a:rPr>
              <a:t>                                         </a:t>
            </a:r>
            <a:r>
              <a:rPr lang="en-US" sz="900" b="0" dirty="0">
                <a:latin typeface="Montserrat"/>
                <a:ea typeface="Montserrat"/>
                <a:cs typeface="Montserrat"/>
                <a:sym typeface="Montserrat"/>
              </a:rPr>
              <a:t>This is a minimally invasive surgical procedure by making a small incision in the    	                chest and inserting the valve through the tip (the apex) of the left ventricle.</a:t>
            </a:r>
            <a:r>
              <a:rPr lang="ru-RU" sz="1100" b="0" dirty="0"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1100" b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1651871" y="4245428"/>
            <a:ext cx="6422571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n-U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While TAVI is not without certain risks, it allows surgical treatment options to people who are not considered candidates for valve replacement using open-heart surgery for a variety of reasons.</a:t>
            </a:r>
            <a:endParaRPr sz="11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6"/>
          <p:cNvSpPr txBox="1"/>
          <p:nvPr/>
        </p:nvSpPr>
        <p:spPr>
          <a:xfrm>
            <a:off x="3202877" y="3376978"/>
            <a:ext cx="422045" cy="40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ru-RU" sz="1800" b="1" i="0" u="none" strike="noStrike" cap="none" dirty="0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◎</a:t>
            </a:r>
            <a:endParaRPr dirty="0"/>
          </a:p>
        </p:txBody>
      </p:sp>
      <p:sp>
        <p:nvSpPr>
          <p:cNvPr id="144" name="Google Shape;144;p6"/>
          <p:cNvSpPr txBox="1"/>
          <p:nvPr/>
        </p:nvSpPr>
        <p:spPr>
          <a:xfrm>
            <a:off x="7726288" y="4474129"/>
            <a:ext cx="1429800" cy="49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em Kufi"/>
              <a:buNone/>
            </a:pPr>
            <a:r>
              <a:rPr lang="ru-RU" sz="4800" b="0" i="0" u="none" strike="noStrike" cap="none">
                <a:solidFill>
                  <a:schemeClr val="lt2"/>
                </a:solidFill>
                <a:latin typeface="Reem Kufi"/>
                <a:ea typeface="Reem Kufi"/>
                <a:cs typeface="Reem Kufi"/>
                <a:sym typeface="Reem Kufi"/>
              </a:rPr>
              <a:t>04</a:t>
            </a:r>
            <a:endParaRPr sz="4800" b="0" i="0" u="none" strike="noStrike" cap="none">
              <a:solidFill>
                <a:schemeClr val="lt2"/>
              </a:solidFill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2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000" dirty="0">
                <a:latin typeface="Montserrat"/>
                <a:ea typeface="Montserrat"/>
                <a:cs typeface="Montserrat"/>
                <a:sym typeface="Montserrat"/>
              </a:rPr>
              <a:t>Who will benefit from TAVI?</a:t>
            </a: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7"/>
          <p:cNvSpPr txBox="1">
            <a:spLocks noGrp="1"/>
          </p:cNvSpPr>
          <p:nvPr>
            <p:ph type="subTitle" idx="9"/>
          </p:nvPr>
        </p:nvSpPr>
        <p:spPr>
          <a:xfrm>
            <a:off x="668434" y="3182532"/>
            <a:ext cx="4437273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000" dirty="0"/>
              <a:t>The TAVI procedure has demonstrated to be rather effective in patients with symptomatic severe aortic stenosis in all risk categories (low, moderate or high) for valve replacement using standard open-heart surgery.</a:t>
            </a:r>
          </a:p>
          <a:p>
            <a:pPr marL="0" lvl="0" indent="0"/>
            <a:endParaRPr lang="en-US"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50" dirty="0"/>
          </a:p>
          <a:p>
            <a:pPr marL="0" lvl="0" indent="0"/>
            <a:r>
              <a:rPr lang="ru-RU" sz="1800" dirty="0">
                <a:solidFill>
                  <a:schemeClr val="lt2"/>
                </a:solidFill>
              </a:rPr>
              <a:t>TAVI </a:t>
            </a:r>
            <a:r>
              <a:rPr lang="en-US" sz="1800" dirty="0">
                <a:solidFill>
                  <a:schemeClr val="lt2"/>
                </a:solidFill>
              </a:rPr>
              <a:t>can be an effective option to improve the quality of life in patients who otherwise have limited choices for aortic valve repair.</a:t>
            </a:r>
            <a:endParaRPr sz="1800" dirty="0">
              <a:solidFill>
                <a:schemeClr val="lt2"/>
              </a:solidFill>
            </a:endParaRPr>
          </a:p>
        </p:txBody>
      </p:sp>
      <p:pic>
        <p:nvPicPr>
          <p:cNvPr id="151" name="Google Shape;1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4104" y="1017700"/>
            <a:ext cx="3462032" cy="3462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>
            <a:spLocks noGrp="1"/>
          </p:cNvSpPr>
          <p:nvPr>
            <p:ph type="subTitle" idx="4294967295"/>
          </p:nvPr>
        </p:nvSpPr>
        <p:spPr>
          <a:xfrm>
            <a:off x="486591" y="2999125"/>
            <a:ext cx="1991475" cy="48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Minimal risk of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infection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7">
            <a:off x="2951942" y="740636"/>
            <a:ext cx="3162928" cy="451697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8"/>
          <p:cNvSpPr txBox="1">
            <a:spLocks noGrp="1"/>
          </p:cNvSpPr>
          <p:nvPr>
            <p:ph type="title"/>
          </p:nvPr>
        </p:nvSpPr>
        <p:spPr>
          <a:xfrm>
            <a:off x="713224" y="539500"/>
            <a:ext cx="8000469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What are the benefit and advantages of </a:t>
            </a:r>
            <a:r>
              <a:rPr lang="ru-RU" sz="1800" dirty="0">
                <a:latin typeface="Montserrat"/>
                <a:ea typeface="Montserrat"/>
                <a:cs typeface="Montserrat"/>
                <a:sym typeface="Montserrat"/>
              </a:rPr>
              <a:t>TAVI?</a:t>
            </a:r>
            <a:br>
              <a:rPr lang="ru-RU" sz="1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100" dirty="0">
                <a:latin typeface="Montserrat"/>
                <a:ea typeface="Montserrat"/>
                <a:cs typeface="Montserrat"/>
                <a:sym typeface="Montserrat"/>
              </a:rPr>
              <a:t>The advantages of TAVI, just like any other minimally invasive surgery, may include the following advantages:</a:t>
            </a:r>
            <a:br>
              <a:rPr lang="ru-RU" sz="1800" dirty="0"/>
            </a:b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8"/>
          <p:cNvSpPr txBox="1">
            <a:spLocks noGrp="1"/>
          </p:cNvSpPr>
          <p:nvPr>
            <p:ph type="subTitle" idx="4294967295"/>
          </p:nvPr>
        </p:nvSpPr>
        <p:spPr>
          <a:xfrm>
            <a:off x="270588" y="1623387"/>
            <a:ext cx="2220516" cy="69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 need to stop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heart or use </a:t>
            </a:r>
            <a:r>
              <a:rPr lang="en-US" sz="1200" dirty="0"/>
              <a:t>cardiopulmonary </a:t>
            </a:r>
            <a:br>
              <a:rPr lang="en-US" sz="1200" dirty="0"/>
            </a:br>
            <a:r>
              <a:rPr lang="en-US" sz="1200" dirty="0"/>
              <a:t>bypass for </a:t>
            </a:r>
            <a:br>
              <a:rPr lang="en-US" sz="1200" dirty="0"/>
            </a:br>
            <a:r>
              <a:rPr lang="en-US" sz="1200" dirty="0"/>
              <a:t>the procedure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0" name="Google Shape;160;p8"/>
          <p:cNvCxnSpPr/>
          <p:nvPr/>
        </p:nvCxnSpPr>
        <p:spPr>
          <a:xfrm>
            <a:off x="2491105" y="1971750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1" name="Google Shape;161;p8"/>
          <p:cNvCxnSpPr/>
          <p:nvPr/>
        </p:nvCxnSpPr>
        <p:spPr>
          <a:xfrm rot="10800000" flipH="1">
            <a:off x="2456280" y="3243244"/>
            <a:ext cx="1328642" cy="7656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2" name="Google Shape;162;p8"/>
          <p:cNvSpPr txBox="1">
            <a:spLocks noGrp="1"/>
          </p:cNvSpPr>
          <p:nvPr>
            <p:ph type="subTitle" idx="4294967295"/>
          </p:nvPr>
        </p:nvSpPr>
        <p:spPr>
          <a:xfrm>
            <a:off x="6380887" y="1543168"/>
            <a:ext cx="2049838" cy="105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Shorter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hospital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stay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3" name="Google Shape;163;p8"/>
          <p:cNvCxnSpPr/>
          <p:nvPr/>
        </p:nvCxnSpPr>
        <p:spPr>
          <a:xfrm>
            <a:off x="5126775" y="2999125"/>
            <a:ext cx="1371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4" name="Google Shape;164;p8"/>
          <p:cNvSpPr txBox="1">
            <a:spLocks noGrp="1"/>
          </p:cNvSpPr>
          <p:nvPr>
            <p:ph type="subTitle" idx="4294967295"/>
          </p:nvPr>
        </p:nvSpPr>
        <p:spPr>
          <a:xfrm>
            <a:off x="6493633" y="2624936"/>
            <a:ext cx="1855213" cy="99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Quicker time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 postoperative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recovery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8"/>
          <p:cNvSpPr txBox="1">
            <a:spLocks noGrp="1"/>
          </p:cNvSpPr>
          <p:nvPr>
            <p:ph type="subTitle" idx="4294967295"/>
          </p:nvPr>
        </p:nvSpPr>
        <p:spPr>
          <a:xfrm>
            <a:off x="6409942" y="3815516"/>
            <a:ext cx="1905729" cy="11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Ability to resume daily activities and get back to your normal life faster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796109" y="1400250"/>
            <a:ext cx="360887" cy="321433"/>
          </a:xfrm>
          <a:custGeom>
            <a:avLst/>
            <a:gdLst/>
            <a:ahLst/>
            <a:cxnLst/>
            <a:rect l="l" t="t" r="r" b="b"/>
            <a:pathLst>
              <a:path w="11815" h="10524" extrusionOk="0">
                <a:moveTo>
                  <a:pt x="8664" y="726"/>
                </a:moveTo>
                <a:cubicBezTo>
                  <a:pt x="9326" y="726"/>
                  <a:pt x="9956" y="1009"/>
                  <a:pt x="10428" y="1482"/>
                </a:cubicBezTo>
                <a:cubicBezTo>
                  <a:pt x="10869" y="1954"/>
                  <a:pt x="11090" y="2616"/>
                  <a:pt x="11090" y="3309"/>
                </a:cubicBezTo>
                <a:cubicBezTo>
                  <a:pt x="11090" y="4191"/>
                  <a:pt x="10712" y="4853"/>
                  <a:pt x="10082" y="5577"/>
                </a:cubicBezTo>
                <a:lnTo>
                  <a:pt x="7435" y="5577"/>
                </a:lnTo>
                <a:cubicBezTo>
                  <a:pt x="7309" y="5577"/>
                  <a:pt x="7215" y="5640"/>
                  <a:pt x="7120" y="5735"/>
                </a:cubicBezTo>
                <a:lnTo>
                  <a:pt x="6648" y="6522"/>
                </a:lnTo>
                <a:lnTo>
                  <a:pt x="5545" y="3687"/>
                </a:lnTo>
                <a:cubicBezTo>
                  <a:pt x="5514" y="3561"/>
                  <a:pt x="5388" y="3435"/>
                  <a:pt x="5230" y="3435"/>
                </a:cubicBezTo>
                <a:cubicBezTo>
                  <a:pt x="5073" y="3435"/>
                  <a:pt x="4947" y="3529"/>
                  <a:pt x="4915" y="3624"/>
                </a:cubicBezTo>
                <a:lnTo>
                  <a:pt x="4096" y="5514"/>
                </a:lnTo>
                <a:lnTo>
                  <a:pt x="1702" y="5514"/>
                </a:lnTo>
                <a:cubicBezTo>
                  <a:pt x="1103" y="4853"/>
                  <a:pt x="693" y="4191"/>
                  <a:pt x="693" y="3309"/>
                </a:cubicBezTo>
                <a:cubicBezTo>
                  <a:pt x="693" y="2616"/>
                  <a:pt x="945" y="1986"/>
                  <a:pt x="1355" y="1482"/>
                </a:cubicBezTo>
                <a:cubicBezTo>
                  <a:pt x="1796" y="1009"/>
                  <a:pt x="2426" y="726"/>
                  <a:pt x="3151" y="726"/>
                </a:cubicBezTo>
                <a:cubicBezTo>
                  <a:pt x="4096" y="726"/>
                  <a:pt x="4726" y="1293"/>
                  <a:pt x="5073" y="1797"/>
                </a:cubicBezTo>
                <a:cubicBezTo>
                  <a:pt x="5388" y="2206"/>
                  <a:pt x="5545" y="2647"/>
                  <a:pt x="5577" y="2836"/>
                </a:cubicBezTo>
                <a:cubicBezTo>
                  <a:pt x="5608" y="2994"/>
                  <a:pt x="5766" y="3088"/>
                  <a:pt x="5892" y="3088"/>
                </a:cubicBezTo>
                <a:cubicBezTo>
                  <a:pt x="6049" y="3088"/>
                  <a:pt x="6175" y="2994"/>
                  <a:pt x="6207" y="2836"/>
                </a:cubicBezTo>
                <a:cubicBezTo>
                  <a:pt x="6238" y="2679"/>
                  <a:pt x="6459" y="2206"/>
                  <a:pt x="6742" y="1797"/>
                </a:cubicBezTo>
                <a:cubicBezTo>
                  <a:pt x="7089" y="1293"/>
                  <a:pt x="7687" y="726"/>
                  <a:pt x="8664" y="726"/>
                </a:cubicBezTo>
                <a:close/>
                <a:moveTo>
                  <a:pt x="5293" y="4790"/>
                </a:moveTo>
                <a:lnTo>
                  <a:pt x="6364" y="7468"/>
                </a:lnTo>
                <a:cubicBezTo>
                  <a:pt x="6396" y="7562"/>
                  <a:pt x="6522" y="7657"/>
                  <a:pt x="6648" y="7688"/>
                </a:cubicBezTo>
                <a:lnTo>
                  <a:pt x="6679" y="7688"/>
                </a:lnTo>
                <a:cubicBezTo>
                  <a:pt x="6805" y="7688"/>
                  <a:pt x="6931" y="7625"/>
                  <a:pt x="6994" y="7531"/>
                </a:cubicBezTo>
                <a:lnTo>
                  <a:pt x="7750" y="6302"/>
                </a:lnTo>
                <a:lnTo>
                  <a:pt x="9483" y="6302"/>
                </a:lnTo>
                <a:cubicBezTo>
                  <a:pt x="9168" y="6459"/>
                  <a:pt x="8916" y="6711"/>
                  <a:pt x="8664" y="6932"/>
                </a:cubicBezTo>
                <a:cubicBezTo>
                  <a:pt x="7813" y="7688"/>
                  <a:pt x="6868" y="8507"/>
                  <a:pt x="5923" y="9610"/>
                </a:cubicBezTo>
                <a:cubicBezTo>
                  <a:pt x="4978" y="8507"/>
                  <a:pt x="4033" y="7688"/>
                  <a:pt x="3214" y="6932"/>
                </a:cubicBezTo>
                <a:cubicBezTo>
                  <a:pt x="2930" y="6711"/>
                  <a:pt x="2710" y="6459"/>
                  <a:pt x="2458" y="6270"/>
                </a:cubicBezTo>
                <a:lnTo>
                  <a:pt x="4411" y="6270"/>
                </a:lnTo>
                <a:cubicBezTo>
                  <a:pt x="4505" y="6270"/>
                  <a:pt x="4663" y="6207"/>
                  <a:pt x="4726" y="6081"/>
                </a:cubicBezTo>
                <a:lnTo>
                  <a:pt x="5293" y="4790"/>
                </a:lnTo>
                <a:close/>
                <a:moveTo>
                  <a:pt x="3151" y="1"/>
                </a:moveTo>
                <a:cubicBezTo>
                  <a:pt x="2269" y="1"/>
                  <a:pt x="1449" y="379"/>
                  <a:pt x="851" y="1009"/>
                </a:cubicBezTo>
                <a:cubicBezTo>
                  <a:pt x="315" y="1576"/>
                  <a:pt x="0" y="2427"/>
                  <a:pt x="0" y="3309"/>
                </a:cubicBezTo>
                <a:cubicBezTo>
                  <a:pt x="0" y="4097"/>
                  <a:pt x="252" y="4821"/>
                  <a:pt x="819" y="5514"/>
                </a:cubicBezTo>
                <a:lnTo>
                  <a:pt x="819" y="5577"/>
                </a:lnTo>
                <a:lnTo>
                  <a:pt x="347" y="5577"/>
                </a:lnTo>
                <a:cubicBezTo>
                  <a:pt x="158" y="5577"/>
                  <a:pt x="0" y="5735"/>
                  <a:pt x="0" y="5924"/>
                </a:cubicBezTo>
                <a:cubicBezTo>
                  <a:pt x="0" y="6113"/>
                  <a:pt x="158" y="6270"/>
                  <a:pt x="347" y="6270"/>
                </a:cubicBezTo>
                <a:lnTo>
                  <a:pt x="1418" y="6270"/>
                </a:lnTo>
                <a:cubicBezTo>
                  <a:pt x="1796" y="6680"/>
                  <a:pt x="2237" y="7058"/>
                  <a:pt x="2710" y="7468"/>
                </a:cubicBezTo>
                <a:cubicBezTo>
                  <a:pt x="3623" y="8255"/>
                  <a:pt x="4600" y="9137"/>
                  <a:pt x="5640" y="10366"/>
                </a:cubicBezTo>
                <a:lnTo>
                  <a:pt x="5640" y="10397"/>
                </a:lnTo>
                <a:cubicBezTo>
                  <a:pt x="5703" y="10492"/>
                  <a:pt x="5797" y="10524"/>
                  <a:pt x="5892" y="10524"/>
                </a:cubicBezTo>
                <a:cubicBezTo>
                  <a:pt x="6018" y="10524"/>
                  <a:pt x="6081" y="10492"/>
                  <a:pt x="6175" y="10397"/>
                </a:cubicBezTo>
                <a:lnTo>
                  <a:pt x="6175" y="10366"/>
                </a:lnTo>
                <a:cubicBezTo>
                  <a:pt x="7152" y="9137"/>
                  <a:pt x="8192" y="8287"/>
                  <a:pt x="9074" y="7468"/>
                </a:cubicBezTo>
                <a:cubicBezTo>
                  <a:pt x="9546" y="7026"/>
                  <a:pt x="9987" y="6617"/>
                  <a:pt x="10397" y="6270"/>
                </a:cubicBezTo>
                <a:lnTo>
                  <a:pt x="11437" y="6270"/>
                </a:lnTo>
                <a:cubicBezTo>
                  <a:pt x="11657" y="6270"/>
                  <a:pt x="11815" y="6113"/>
                  <a:pt x="11815" y="5924"/>
                </a:cubicBezTo>
                <a:cubicBezTo>
                  <a:pt x="11815" y="5735"/>
                  <a:pt x="11657" y="5577"/>
                  <a:pt x="11437" y="5577"/>
                </a:cubicBezTo>
                <a:lnTo>
                  <a:pt x="10964" y="5577"/>
                </a:lnTo>
                <a:lnTo>
                  <a:pt x="10964" y="5514"/>
                </a:lnTo>
                <a:cubicBezTo>
                  <a:pt x="11531" y="4821"/>
                  <a:pt x="11815" y="4097"/>
                  <a:pt x="11815" y="3309"/>
                </a:cubicBezTo>
                <a:cubicBezTo>
                  <a:pt x="11815" y="2458"/>
                  <a:pt x="11500" y="1639"/>
                  <a:pt x="10932" y="1009"/>
                </a:cubicBezTo>
                <a:cubicBezTo>
                  <a:pt x="10365" y="379"/>
                  <a:pt x="9578" y="1"/>
                  <a:pt x="8664" y="1"/>
                </a:cubicBezTo>
                <a:cubicBezTo>
                  <a:pt x="7404" y="1"/>
                  <a:pt x="6616" y="757"/>
                  <a:pt x="6175" y="1387"/>
                </a:cubicBezTo>
                <a:cubicBezTo>
                  <a:pt x="6049" y="1545"/>
                  <a:pt x="5986" y="1702"/>
                  <a:pt x="5892" y="1860"/>
                </a:cubicBezTo>
                <a:cubicBezTo>
                  <a:pt x="5829" y="1702"/>
                  <a:pt x="5703" y="1545"/>
                  <a:pt x="5640" y="1387"/>
                </a:cubicBezTo>
                <a:cubicBezTo>
                  <a:pt x="5199" y="757"/>
                  <a:pt x="4411" y="1"/>
                  <a:pt x="31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7" name="Google Shape;167;p8"/>
          <p:cNvCxnSpPr/>
          <p:nvPr/>
        </p:nvCxnSpPr>
        <p:spPr>
          <a:xfrm rot="10800000" flipH="1">
            <a:off x="2456280" y="3560792"/>
            <a:ext cx="1536000" cy="5820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8" name="Google Shape;168;p8"/>
          <p:cNvSpPr txBox="1"/>
          <p:nvPr/>
        </p:nvSpPr>
        <p:spPr>
          <a:xfrm>
            <a:off x="499629" y="3769511"/>
            <a:ext cx="1991475" cy="48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Minimal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injury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 the chest and 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heart muscle</a:t>
            </a: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9" name="Google Shape;169;p8"/>
          <p:cNvCxnSpPr/>
          <p:nvPr/>
        </p:nvCxnSpPr>
        <p:spPr>
          <a:xfrm rot="10800000" flipH="1">
            <a:off x="5552646" y="1967646"/>
            <a:ext cx="956700" cy="1107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0" name="Google Shape;170;p8"/>
          <p:cNvCxnSpPr/>
          <p:nvPr/>
        </p:nvCxnSpPr>
        <p:spPr>
          <a:xfrm rot="10800000">
            <a:off x="5359020" y="3487356"/>
            <a:ext cx="1188300" cy="843000"/>
          </a:xfrm>
          <a:prstGeom prst="bentConnector3">
            <a:avLst>
              <a:gd name="adj1" fmla="val 49998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1" name="Google Shape;171;p8"/>
          <p:cNvGrpSpPr/>
          <p:nvPr/>
        </p:nvGrpSpPr>
        <p:grpSpPr>
          <a:xfrm>
            <a:off x="636085" y="3621855"/>
            <a:ext cx="350304" cy="350304"/>
            <a:chOff x="-23229150" y="2710600"/>
            <a:chExt cx="296175" cy="296175"/>
          </a:xfrm>
        </p:grpSpPr>
        <p:sp>
          <p:nvSpPr>
            <p:cNvPr id="172" name="Google Shape;172;p8"/>
            <p:cNvSpPr/>
            <p:nvPr/>
          </p:nvSpPr>
          <p:spPr>
            <a:xfrm>
              <a:off x="-23177150" y="2727925"/>
              <a:ext cx="191400" cy="258375"/>
            </a:xfrm>
            <a:custGeom>
              <a:avLst/>
              <a:gdLst/>
              <a:ahLst/>
              <a:cxnLst/>
              <a:rect l="l" t="t" r="r" b="b"/>
              <a:pathLst>
                <a:path w="7656" h="10335" extrusionOk="0">
                  <a:moveTo>
                    <a:pt x="3812" y="725"/>
                  </a:moveTo>
                  <a:cubicBezTo>
                    <a:pt x="4033" y="725"/>
                    <a:pt x="4190" y="883"/>
                    <a:pt x="4190" y="1072"/>
                  </a:cubicBezTo>
                  <a:lnTo>
                    <a:pt x="4190" y="1418"/>
                  </a:lnTo>
                  <a:lnTo>
                    <a:pt x="3466" y="1418"/>
                  </a:lnTo>
                  <a:lnTo>
                    <a:pt x="3466" y="1072"/>
                  </a:lnTo>
                  <a:cubicBezTo>
                    <a:pt x="3466" y="883"/>
                    <a:pt x="3623" y="725"/>
                    <a:pt x="3812" y="725"/>
                  </a:cubicBezTo>
                  <a:close/>
                  <a:moveTo>
                    <a:pt x="6238" y="1387"/>
                  </a:moveTo>
                  <a:cubicBezTo>
                    <a:pt x="6648" y="1418"/>
                    <a:pt x="6931" y="1702"/>
                    <a:pt x="6931" y="2111"/>
                  </a:cubicBezTo>
                  <a:cubicBezTo>
                    <a:pt x="6931" y="2206"/>
                    <a:pt x="6900" y="2363"/>
                    <a:pt x="6805" y="2458"/>
                  </a:cubicBezTo>
                  <a:cubicBezTo>
                    <a:pt x="6585" y="2206"/>
                    <a:pt x="6238" y="2111"/>
                    <a:pt x="5860" y="2111"/>
                  </a:cubicBezTo>
                  <a:lnTo>
                    <a:pt x="4852" y="2111"/>
                  </a:lnTo>
                  <a:lnTo>
                    <a:pt x="4852" y="1387"/>
                  </a:lnTo>
                  <a:close/>
                  <a:moveTo>
                    <a:pt x="2804" y="1418"/>
                  </a:moveTo>
                  <a:lnTo>
                    <a:pt x="2804" y="2143"/>
                  </a:lnTo>
                  <a:lnTo>
                    <a:pt x="1796" y="2143"/>
                  </a:lnTo>
                  <a:cubicBezTo>
                    <a:pt x="1418" y="2143"/>
                    <a:pt x="1071" y="2300"/>
                    <a:pt x="851" y="2489"/>
                  </a:cubicBezTo>
                  <a:cubicBezTo>
                    <a:pt x="756" y="2363"/>
                    <a:pt x="725" y="2269"/>
                    <a:pt x="725" y="2143"/>
                  </a:cubicBezTo>
                  <a:cubicBezTo>
                    <a:pt x="725" y="1702"/>
                    <a:pt x="1040" y="1418"/>
                    <a:pt x="1418" y="1418"/>
                  </a:cubicBezTo>
                  <a:close/>
                  <a:moveTo>
                    <a:pt x="4190" y="2111"/>
                  </a:moveTo>
                  <a:lnTo>
                    <a:pt x="4190" y="2804"/>
                  </a:lnTo>
                  <a:lnTo>
                    <a:pt x="3466" y="2804"/>
                  </a:lnTo>
                  <a:lnTo>
                    <a:pt x="3466" y="2111"/>
                  </a:lnTo>
                  <a:close/>
                  <a:moveTo>
                    <a:pt x="2772" y="2773"/>
                  </a:moveTo>
                  <a:lnTo>
                    <a:pt x="2772" y="3466"/>
                  </a:lnTo>
                  <a:lnTo>
                    <a:pt x="2079" y="3466"/>
                  </a:lnTo>
                  <a:cubicBezTo>
                    <a:pt x="1733" y="3466"/>
                    <a:pt x="1386" y="3624"/>
                    <a:pt x="1134" y="3844"/>
                  </a:cubicBezTo>
                  <a:cubicBezTo>
                    <a:pt x="1071" y="3718"/>
                    <a:pt x="1040" y="3592"/>
                    <a:pt x="1040" y="3466"/>
                  </a:cubicBezTo>
                  <a:cubicBezTo>
                    <a:pt x="1040" y="3088"/>
                    <a:pt x="1355" y="2773"/>
                    <a:pt x="1733" y="2773"/>
                  </a:cubicBezTo>
                  <a:close/>
                  <a:moveTo>
                    <a:pt x="5860" y="2804"/>
                  </a:moveTo>
                  <a:cubicBezTo>
                    <a:pt x="6270" y="2804"/>
                    <a:pt x="6585" y="3119"/>
                    <a:pt x="6585" y="3529"/>
                  </a:cubicBezTo>
                  <a:cubicBezTo>
                    <a:pt x="6585" y="3624"/>
                    <a:pt x="6553" y="3781"/>
                    <a:pt x="6459" y="3876"/>
                  </a:cubicBezTo>
                  <a:cubicBezTo>
                    <a:pt x="6270" y="3624"/>
                    <a:pt x="5923" y="3466"/>
                    <a:pt x="5576" y="3466"/>
                  </a:cubicBezTo>
                  <a:lnTo>
                    <a:pt x="4852" y="3466"/>
                  </a:lnTo>
                  <a:lnTo>
                    <a:pt x="4852" y="2804"/>
                  </a:lnTo>
                  <a:close/>
                  <a:moveTo>
                    <a:pt x="4190" y="3466"/>
                  </a:moveTo>
                  <a:lnTo>
                    <a:pt x="4190" y="4191"/>
                  </a:lnTo>
                  <a:lnTo>
                    <a:pt x="3466" y="4191"/>
                  </a:lnTo>
                  <a:lnTo>
                    <a:pt x="3466" y="3466"/>
                  </a:lnTo>
                  <a:close/>
                  <a:moveTo>
                    <a:pt x="4190" y="4884"/>
                  </a:moveTo>
                  <a:lnTo>
                    <a:pt x="4190" y="5608"/>
                  </a:lnTo>
                  <a:lnTo>
                    <a:pt x="3466" y="5608"/>
                  </a:lnTo>
                  <a:lnTo>
                    <a:pt x="3466" y="4884"/>
                  </a:lnTo>
                  <a:close/>
                  <a:moveTo>
                    <a:pt x="4190" y="6270"/>
                  </a:moveTo>
                  <a:lnTo>
                    <a:pt x="4190" y="7152"/>
                  </a:lnTo>
                  <a:lnTo>
                    <a:pt x="4190" y="7310"/>
                  </a:lnTo>
                  <a:cubicBezTo>
                    <a:pt x="4190" y="7499"/>
                    <a:pt x="4033" y="7656"/>
                    <a:pt x="3812" y="7656"/>
                  </a:cubicBezTo>
                  <a:cubicBezTo>
                    <a:pt x="3623" y="7656"/>
                    <a:pt x="3466" y="7499"/>
                    <a:pt x="3466" y="7310"/>
                  </a:cubicBezTo>
                  <a:lnTo>
                    <a:pt x="3466" y="7152"/>
                  </a:lnTo>
                  <a:lnTo>
                    <a:pt x="3466" y="6270"/>
                  </a:lnTo>
                  <a:close/>
                  <a:moveTo>
                    <a:pt x="5923" y="7656"/>
                  </a:moveTo>
                  <a:cubicBezTo>
                    <a:pt x="6112" y="7656"/>
                    <a:pt x="6270" y="7814"/>
                    <a:pt x="6270" y="8003"/>
                  </a:cubicBezTo>
                  <a:cubicBezTo>
                    <a:pt x="6270" y="8192"/>
                    <a:pt x="6144" y="8286"/>
                    <a:pt x="5986" y="8318"/>
                  </a:cubicBezTo>
                  <a:cubicBezTo>
                    <a:pt x="5734" y="8412"/>
                    <a:pt x="5450" y="8475"/>
                    <a:pt x="5198" y="8633"/>
                  </a:cubicBezTo>
                  <a:cubicBezTo>
                    <a:pt x="4789" y="8885"/>
                    <a:pt x="4411" y="9200"/>
                    <a:pt x="4096" y="9578"/>
                  </a:cubicBezTo>
                  <a:cubicBezTo>
                    <a:pt x="4064" y="9609"/>
                    <a:pt x="3938" y="9735"/>
                    <a:pt x="3812" y="9735"/>
                  </a:cubicBezTo>
                  <a:cubicBezTo>
                    <a:pt x="3655" y="9735"/>
                    <a:pt x="3592" y="9672"/>
                    <a:pt x="3560" y="9578"/>
                  </a:cubicBezTo>
                  <a:cubicBezTo>
                    <a:pt x="3088" y="8948"/>
                    <a:pt x="2426" y="8507"/>
                    <a:pt x="1670" y="8349"/>
                  </a:cubicBezTo>
                  <a:cubicBezTo>
                    <a:pt x="1544" y="8318"/>
                    <a:pt x="1386" y="8192"/>
                    <a:pt x="1386" y="8003"/>
                  </a:cubicBezTo>
                  <a:cubicBezTo>
                    <a:pt x="1386" y="7814"/>
                    <a:pt x="1544" y="7656"/>
                    <a:pt x="1733" y="7656"/>
                  </a:cubicBezTo>
                  <a:lnTo>
                    <a:pt x="2835" y="7656"/>
                  </a:lnTo>
                  <a:cubicBezTo>
                    <a:pt x="2993" y="8034"/>
                    <a:pt x="3371" y="8349"/>
                    <a:pt x="3844" y="8349"/>
                  </a:cubicBezTo>
                  <a:cubicBezTo>
                    <a:pt x="4316" y="8349"/>
                    <a:pt x="4663" y="8097"/>
                    <a:pt x="4820" y="7656"/>
                  </a:cubicBezTo>
                  <a:close/>
                  <a:moveTo>
                    <a:pt x="3812" y="0"/>
                  </a:moveTo>
                  <a:cubicBezTo>
                    <a:pt x="3371" y="0"/>
                    <a:pt x="2993" y="284"/>
                    <a:pt x="2835" y="725"/>
                  </a:cubicBezTo>
                  <a:lnTo>
                    <a:pt x="1386" y="725"/>
                  </a:lnTo>
                  <a:cubicBezTo>
                    <a:pt x="630" y="725"/>
                    <a:pt x="0" y="1355"/>
                    <a:pt x="0" y="2111"/>
                  </a:cubicBezTo>
                  <a:cubicBezTo>
                    <a:pt x="0" y="2489"/>
                    <a:pt x="158" y="2804"/>
                    <a:pt x="410" y="3088"/>
                  </a:cubicBezTo>
                  <a:cubicBezTo>
                    <a:pt x="378" y="3214"/>
                    <a:pt x="315" y="3340"/>
                    <a:pt x="315" y="3466"/>
                  </a:cubicBezTo>
                  <a:cubicBezTo>
                    <a:pt x="315" y="3876"/>
                    <a:pt x="473" y="4191"/>
                    <a:pt x="725" y="4474"/>
                  </a:cubicBezTo>
                  <a:cubicBezTo>
                    <a:pt x="693" y="4569"/>
                    <a:pt x="630" y="4726"/>
                    <a:pt x="630" y="4852"/>
                  </a:cubicBezTo>
                  <a:cubicBezTo>
                    <a:pt x="630" y="5608"/>
                    <a:pt x="1260" y="6238"/>
                    <a:pt x="2016" y="6238"/>
                  </a:cubicBezTo>
                  <a:cubicBezTo>
                    <a:pt x="2205" y="6238"/>
                    <a:pt x="2363" y="6081"/>
                    <a:pt x="2363" y="5892"/>
                  </a:cubicBezTo>
                  <a:cubicBezTo>
                    <a:pt x="2363" y="5671"/>
                    <a:pt x="2205" y="5514"/>
                    <a:pt x="2016" y="5514"/>
                  </a:cubicBezTo>
                  <a:cubicBezTo>
                    <a:pt x="1638" y="5514"/>
                    <a:pt x="1323" y="5199"/>
                    <a:pt x="1323" y="4821"/>
                  </a:cubicBezTo>
                  <a:cubicBezTo>
                    <a:pt x="1323" y="4411"/>
                    <a:pt x="1638" y="4096"/>
                    <a:pt x="2016" y="4096"/>
                  </a:cubicBezTo>
                  <a:lnTo>
                    <a:pt x="2741" y="4096"/>
                  </a:lnTo>
                  <a:lnTo>
                    <a:pt x="2741" y="6869"/>
                  </a:lnTo>
                  <a:lnTo>
                    <a:pt x="1701" y="6869"/>
                  </a:lnTo>
                  <a:cubicBezTo>
                    <a:pt x="1103" y="6869"/>
                    <a:pt x="693" y="7341"/>
                    <a:pt x="693" y="7877"/>
                  </a:cubicBezTo>
                  <a:cubicBezTo>
                    <a:pt x="693" y="8349"/>
                    <a:pt x="1008" y="8759"/>
                    <a:pt x="1481" y="8916"/>
                  </a:cubicBezTo>
                  <a:cubicBezTo>
                    <a:pt x="2048" y="9074"/>
                    <a:pt x="2615" y="9420"/>
                    <a:pt x="2961" y="9893"/>
                  </a:cubicBezTo>
                  <a:cubicBezTo>
                    <a:pt x="3151" y="10177"/>
                    <a:pt x="3466" y="10334"/>
                    <a:pt x="3781" y="10334"/>
                  </a:cubicBezTo>
                  <a:cubicBezTo>
                    <a:pt x="4096" y="10334"/>
                    <a:pt x="4411" y="10177"/>
                    <a:pt x="4631" y="9924"/>
                  </a:cubicBezTo>
                  <a:cubicBezTo>
                    <a:pt x="4852" y="9609"/>
                    <a:pt x="5135" y="9389"/>
                    <a:pt x="5482" y="9168"/>
                  </a:cubicBezTo>
                  <a:cubicBezTo>
                    <a:pt x="5671" y="9074"/>
                    <a:pt x="5891" y="8979"/>
                    <a:pt x="6112" y="8948"/>
                  </a:cubicBezTo>
                  <a:cubicBezTo>
                    <a:pt x="6585" y="8822"/>
                    <a:pt x="6900" y="8444"/>
                    <a:pt x="6900" y="7971"/>
                  </a:cubicBezTo>
                  <a:cubicBezTo>
                    <a:pt x="6900" y="7373"/>
                    <a:pt x="6427" y="6932"/>
                    <a:pt x="5891" y="6932"/>
                  </a:cubicBezTo>
                  <a:lnTo>
                    <a:pt x="4852" y="6932"/>
                  </a:lnTo>
                  <a:lnTo>
                    <a:pt x="4852" y="4191"/>
                  </a:lnTo>
                  <a:lnTo>
                    <a:pt x="5576" y="4191"/>
                  </a:lnTo>
                  <a:cubicBezTo>
                    <a:pt x="5954" y="4191"/>
                    <a:pt x="6270" y="4506"/>
                    <a:pt x="6270" y="4884"/>
                  </a:cubicBezTo>
                  <a:cubicBezTo>
                    <a:pt x="6270" y="5293"/>
                    <a:pt x="5954" y="5608"/>
                    <a:pt x="5576" y="5608"/>
                  </a:cubicBezTo>
                  <a:cubicBezTo>
                    <a:pt x="5356" y="5608"/>
                    <a:pt x="5198" y="5766"/>
                    <a:pt x="5198" y="5955"/>
                  </a:cubicBezTo>
                  <a:cubicBezTo>
                    <a:pt x="5198" y="6144"/>
                    <a:pt x="5356" y="6301"/>
                    <a:pt x="5576" y="6301"/>
                  </a:cubicBezTo>
                  <a:cubicBezTo>
                    <a:pt x="6301" y="6301"/>
                    <a:pt x="6931" y="5671"/>
                    <a:pt x="6931" y="4915"/>
                  </a:cubicBezTo>
                  <a:cubicBezTo>
                    <a:pt x="6931" y="4758"/>
                    <a:pt x="6900" y="4663"/>
                    <a:pt x="6868" y="4537"/>
                  </a:cubicBezTo>
                  <a:cubicBezTo>
                    <a:pt x="7152" y="4254"/>
                    <a:pt x="7246" y="3939"/>
                    <a:pt x="7246" y="3561"/>
                  </a:cubicBezTo>
                  <a:cubicBezTo>
                    <a:pt x="7246" y="3403"/>
                    <a:pt x="7215" y="3277"/>
                    <a:pt x="7183" y="3151"/>
                  </a:cubicBezTo>
                  <a:cubicBezTo>
                    <a:pt x="7498" y="2836"/>
                    <a:pt x="7656" y="2489"/>
                    <a:pt x="7656" y="2111"/>
                  </a:cubicBezTo>
                  <a:cubicBezTo>
                    <a:pt x="7656" y="1355"/>
                    <a:pt x="7026" y="725"/>
                    <a:pt x="6270" y="725"/>
                  </a:cubicBezTo>
                  <a:lnTo>
                    <a:pt x="4820" y="725"/>
                  </a:lnTo>
                  <a:cubicBezTo>
                    <a:pt x="4663" y="316"/>
                    <a:pt x="4285" y="0"/>
                    <a:pt x="38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-23229150" y="2710600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10775" y="693"/>
                  </a:moveTo>
                  <a:cubicBezTo>
                    <a:pt x="10996" y="693"/>
                    <a:pt x="11153" y="851"/>
                    <a:pt x="11153" y="1072"/>
                  </a:cubicBezTo>
                  <a:lnTo>
                    <a:pt x="11153" y="10775"/>
                  </a:lnTo>
                  <a:cubicBezTo>
                    <a:pt x="11153" y="10996"/>
                    <a:pt x="10996" y="11153"/>
                    <a:pt x="10775" y="11153"/>
                  </a:cubicBezTo>
                  <a:lnTo>
                    <a:pt x="1072" y="11153"/>
                  </a:lnTo>
                  <a:cubicBezTo>
                    <a:pt x="851" y="11153"/>
                    <a:pt x="694" y="10996"/>
                    <a:pt x="694" y="10775"/>
                  </a:cubicBezTo>
                  <a:lnTo>
                    <a:pt x="694" y="1072"/>
                  </a:lnTo>
                  <a:cubicBezTo>
                    <a:pt x="694" y="851"/>
                    <a:pt x="851" y="693"/>
                    <a:pt x="1072" y="693"/>
                  </a:cubicBezTo>
                  <a:close/>
                  <a:moveTo>
                    <a:pt x="1072" y="0"/>
                  </a:moveTo>
                  <a:cubicBezTo>
                    <a:pt x="473" y="0"/>
                    <a:pt x="1" y="473"/>
                    <a:pt x="1" y="1072"/>
                  </a:cubicBezTo>
                  <a:lnTo>
                    <a:pt x="1" y="10775"/>
                  </a:lnTo>
                  <a:cubicBezTo>
                    <a:pt x="1" y="11374"/>
                    <a:pt x="473" y="11846"/>
                    <a:pt x="1072" y="11846"/>
                  </a:cubicBezTo>
                  <a:lnTo>
                    <a:pt x="10807" y="11846"/>
                  </a:lnTo>
                  <a:cubicBezTo>
                    <a:pt x="11374" y="11846"/>
                    <a:pt x="11847" y="11374"/>
                    <a:pt x="11847" y="10775"/>
                  </a:cubicBezTo>
                  <a:lnTo>
                    <a:pt x="11847" y="1072"/>
                  </a:lnTo>
                  <a:cubicBezTo>
                    <a:pt x="11847" y="473"/>
                    <a:pt x="11342" y="0"/>
                    <a:pt x="10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8"/>
          <p:cNvGrpSpPr/>
          <p:nvPr/>
        </p:nvGrpSpPr>
        <p:grpSpPr>
          <a:xfrm>
            <a:off x="743614" y="2822520"/>
            <a:ext cx="360713" cy="353210"/>
            <a:chOff x="-22881800" y="1971800"/>
            <a:chExt cx="301675" cy="295400"/>
          </a:xfrm>
        </p:grpSpPr>
        <p:sp>
          <p:nvSpPr>
            <p:cNvPr id="175" name="Google Shape;175;p8"/>
            <p:cNvSpPr/>
            <p:nvPr/>
          </p:nvSpPr>
          <p:spPr>
            <a:xfrm>
              <a:off x="-22773100" y="20419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725"/>
                  </a:moveTo>
                  <a:cubicBezTo>
                    <a:pt x="2268" y="725"/>
                    <a:pt x="2741" y="1198"/>
                    <a:pt x="2741" y="1734"/>
                  </a:cubicBezTo>
                  <a:cubicBezTo>
                    <a:pt x="2741" y="2269"/>
                    <a:pt x="2300" y="2742"/>
                    <a:pt x="1733" y="2742"/>
                  </a:cubicBezTo>
                  <a:cubicBezTo>
                    <a:pt x="1134" y="2742"/>
                    <a:pt x="693" y="2269"/>
                    <a:pt x="693" y="1734"/>
                  </a:cubicBezTo>
                  <a:cubicBezTo>
                    <a:pt x="693" y="1198"/>
                    <a:pt x="1166" y="725"/>
                    <a:pt x="1733" y="72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4"/>
                  </a:cubicBezTo>
                  <a:cubicBezTo>
                    <a:pt x="3466" y="757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-22737675" y="21450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726"/>
                  </a:moveTo>
                  <a:cubicBezTo>
                    <a:pt x="1198" y="726"/>
                    <a:pt x="1387" y="883"/>
                    <a:pt x="1387" y="1072"/>
                  </a:cubicBezTo>
                  <a:cubicBezTo>
                    <a:pt x="1387" y="1261"/>
                    <a:pt x="1198" y="1419"/>
                    <a:pt x="1009" y="1419"/>
                  </a:cubicBezTo>
                  <a:cubicBezTo>
                    <a:pt x="820" y="1419"/>
                    <a:pt x="662" y="1261"/>
                    <a:pt x="662" y="1072"/>
                  </a:cubicBezTo>
                  <a:cubicBezTo>
                    <a:pt x="662" y="883"/>
                    <a:pt x="820" y="726"/>
                    <a:pt x="1009" y="726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1"/>
                  </a:cubicBezTo>
                  <a:cubicBezTo>
                    <a:pt x="1" y="1608"/>
                    <a:pt x="473" y="2049"/>
                    <a:pt x="1009" y="2049"/>
                  </a:cubicBezTo>
                  <a:cubicBezTo>
                    <a:pt x="1576" y="2049"/>
                    <a:pt x="2049" y="1576"/>
                    <a:pt x="2049" y="1041"/>
                  </a:cubicBez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-22807775" y="211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90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-22773100" y="21632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-22669150" y="2110425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725" y="568"/>
                    <a:pt x="725" y="379"/>
                  </a:cubicBezTo>
                  <a:cubicBezTo>
                    <a:pt x="662" y="190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-22881800" y="1971800"/>
              <a:ext cx="301675" cy="295400"/>
            </a:xfrm>
            <a:custGeom>
              <a:avLst/>
              <a:gdLst/>
              <a:ahLst/>
              <a:cxnLst/>
              <a:rect l="l" t="t" r="r" b="b"/>
              <a:pathLst>
                <a:path w="12067" h="11816" extrusionOk="0">
                  <a:moveTo>
                    <a:pt x="6081" y="2112"/>
                  </a:moveTo>
                  <a:cubicBezTo>
                    <a:pt x="6553" y="2112"/>
                    <a:pt x="6963" y="2175"/>
                    <a:pt x="7373" y="2332"/>
                  </a:cubicBezTo>
                  <a:cubicBezTo>
                    <a:pt x="8633" y="2805"/>
                    <a:pt x="9578" y="3907"/>
                    <a:pt x="9798" y="5262"/>
                  </a:cubicBezTo>
                  <a:cubicBezTo>
                    <a:pt x="9861" y="5451"/>
                    <a:pt x="9861" y="5672"/>
                    <a:pt x="9861" y="5924"/>
                  </a:cubicBezTo>
                  <a:cubicBezTo>
                    <a:pt x="9861" y="6144"/>
                    <a:pt x="9861" y="6333"/>
                    <a:pt x="9798" y="6585"/>
                  </a:cubicBezTo>
                  <a:cubicBezTo>
                    <a:pt x="9609" y="7909"/>
                    <a:pt x="8633" y="9043"/>
                    <a:pt x="7373" y="9484"/>
                  </a:cubicBezTo>
                  <a:cubicBezTo>
                    <a:pt x="6963" y="9673"/>
                    <a:pt x="6522" y="9736"/>
                    <a:pt x="6081" y="9736"/>
                  </a:cubicBezTo>
                  <a:cubicBezTo>
                    <a:pt x="5640" y="9736"/>
                    <a:pt x="5167" y="9673"/>
                    <a:pt x="4758" y="9484"/>
                  </a:cubicBezTo>
                  <a:cubicBezTo>
                    <a:pt x="3497" y="9043"/>
                    <a:pt x="2552" y="7909"/>
                    <a:pt x="2332" y="6585"/>
                  </a:cubicBezTo>
                  <a:cubicBezTo>
                    <a:pt x="2300" y="6396"/>
                    <a:pt x="2300" y="6144"/>
                    <a:pt x="2300" y="5924"/>
                  </a:cubicBezTo>
                  <a:cubicBezTo>
                    <a:pt x="2300" y="5672"/>
                    <a:pt x="2300" y="5483"/>
                    <a:pt x="2332" y="5262"/>
                  </a:cubicBezTo>
                  <a:cubicBezTo>
                    <a:pt x="2552" y="3907"/>
                    <a:pt x="3497" y="2805"/>
                    <a:pt x="4758" y="2332"/>
                  </a:cubicBezTo>
                  <a:cubicBezTo>
                    <a:pt x="5167" y="2175"/>
                    <a:pt x="5608" y="2112"/>
                    <a:pt x="6081" y="2112"/>
                  </a:cubicBezTo>
                  <a:close/>
                  <a:moveTo>
                    <a:pt x="5329" y="1"/>
                  </a:moveTo>
                  <a:cubicBezTo>
                    <a:pt x="5238" y="1"/>
                    <a:pt x="5151" y="32"/>
                    <a:pt x="5104" y="95"/>
                  </a:cubicBezTo>
                  <a:cubicBezTo>
                    <a:pt x="4978" y="221"/>
                    <a:pt x="4978" y="442"/>
                    <a:pt x="5104" y="568"/>
                  </a:cubicBezTo>
                  <a:cubicBezTo>
                    <a:pt x="5356" y="851"/>
                    <a:pt x="5577" y="1072"/>
                    <a:pt x="5640" y="1387"/>
                  </a:cubicBezTo>
                  <a:cubicBezTo>
                    <a:pt x="5356" y="1419"/>
                    <a:pt x="5041" y="1482"/>
                    <a:pt x="4789" y="1545"/>
                  </a:cubicBezTo>
                  <a:cubicBezTo>
                    <a:pt x="4506" y="1041"/>
                    <a:pt x="4096" y="851"/>
                    <a:pt x="3592" y="599"/>
                  </a:cubicBezTo>
                  <a:cubicBezTo>
                    <a:pt x="3551" y="583"/>
                    <a:pt x="3506" y="575"/>
                    <a:pt x="3461" y="575"/>
                  </a:cubicBezTo>
                  <a:cubicBezTo>
                    <a:pt x="3329" y="575"/>
                    <a:pt x="3189" y="640"/>
                    <a:pt x="3119" y="757"/>
                  </a:cubicBezTo>
                  <a:cubicBezTo>
                    <a:pt x="3056" y="914"/>
                    <a:pt x="3119" y="1167"/>
                    <a:pt x="3277" y="1230"/>
                  </a:cubicBezTo>
                  <a:cubicBezTo>
                    <a:pt x="3623" y="1387"/>
                    <a:pt x="3907" y="1545"/>
                    <a:pt x="4065" y="1828"/>
                  </a:cubicBezTo>
                  <a:cubicBezTo>
                    <a:pt x="3781" y="1954"/>
                    <a:pt x="3560" y="2112"/>
                    <a:pt x="3308" y="2269"/>
                  </a:cubicBezTo>
                  <a:cubicBezTo>
                    <a:pt x="2899" y="1860"/>
                    <a:pt x="2426" y="1828"/>
                    <a:pt x="1891" y="1734"/>
                  </a:cubicBezTo>
                  <a:cubicBezTo>
                    <a:pt x="1702" y="1734"/>
                    <a:pt x="1544" y="1860"/>
                    <a:pt x="1513" y="2049"/>
                  </a:cubicBezTo>
                  <a:cubicBezTo>
                    <a:pt x="1513" y="2269"/>
                    <a:pt x="1639" y="2427"/>
                    <a:pt x="1828" y="2458"/>
                  </a:cubicBezTo>
                  <a:cubicBezTo>
                    <a:pt x="2206" y="2490"/>
                    <a:pt x="2489" y="2521"/>
                    <a:pt x="2773" y="2742"/>
                  </a:cubicBezTo>
                  <a:cubicBezTo>
                    <a:pt x="2584" y="2931"/>
                    <a:pt x="2363" y="3151"/>
                    <a:pt x="2206" y="3403"/>
                  </a:cubicBezTo>
                  <a:cubicBezTo>
                    <a:pt x="1964" y="3318"/>
                    <a:pt x="1741" y="3284"/>
                    <a:pt x="1524" y="3284"/>
                  </a:cubicBezTo>
                  <a:cubicBezTo>
                    <a:pt x="1259" y="3284"/>
                    <a:pt x="1002" y="3334"/>
                    <a:pt x="725" y="3403"/>
                  </a:cubicBezTo>
                  <a:cubicBezTo>
                    <a:pt x="536" y="3435"/>
                    <a:pt x="441" y="3624"/>
                    <a:pt x="473" y="3844"/>
                  </a:cubicBezTo>
                  <a:cubicBezTo>
                    <a:pt x="526" y="4003"/>
                    <a:pt x="667" y="4073"/>
                    <a:pt x="823" y="4073"/>
                  </a:cubicBezTo>
                  <a:cubicBezTo>
                    <a:pt x="853" y="4073"/>
                    <a:pt x="883" y="4070"/>
                    <a:pt x="914" y="4065"/>
                  </a:cubicBezTo>
                  <a:cubicBezTo>
                    <a:pt x="1162" y="3989"/>
                    <a:pt x="1352" y="3947"/>
                    <a:pt x="1534" y="3947"/>
                  </a:cubicBezTo>
                  <a:cubicBezTo>
                    <a:pt x="1652" y="3947"/>
                    <a:pt x="1766" y="3965"/>
                    <a:pt x="1891" y="4002"/>
                  </a:cubicBezTo>
                  <a:cubicBezTo>
                    <a:pt x="1796" y="4254"/>
                    <a:pt x="1670" y="4538"/>
                    <a:pt x="1639" y="4821"/>
                  </a:cubicBezTo>
                  <a:cubicBezTo>
                    <a:pt x="1040" y="4821"/>
                    <a:pt x="630" y="5042"/>
                    <a:pt x="221" y="5357"/>
                  </a:cubicBezTo>
                  <a:cubicBezTo>
                    <a:pt x="63" y="5483"/>
                    <a:pt x="0" y="5672"/>
                    <a:pt x="126" y="5829"/>
                  </a:cubicBezTo>
                  <a:cubicBezTo>
                    <a:pt x="221" y="5924"/>
                    <a:pt x="284" y="5987"/>
                    <a:pt x="410" y="5987"/>
                  </a:cubicBezTo>
                  <a:cubicBezTo>
                    <a:pt x="473" y="5987"/>
                    <a:pt x="567" y="5955"/>
                    <a:pt x="599" y="5924"/>
                  </a:cubicBezTo>
                  <a:cubicBezTo>
                    <a:pt x="914" y="5672"/>
                    <a:pt x="1198" y="5514"/>
                    <a:pt x="1513" y="5514"/>
                  </a:cubicBezTo>
                  <a:lnTo>
                    <a:pt x="1513" y="5924"/>
                  </a:lnTo>
                  <a:cubicBezTo>
                    <a:pt x="1513" y="6081"/>
                    <a:pt x="1513" y="6239"/>
                    <a:pt x="1544" y="6396"/>
                  </a:cubicBezTo>
                  <a:cubicBezTo>
                    <a:pt x="1009" y="6585"/>
                    <a:pt x="725" y="6932"/>
                    <a:pt x="410" y="7373"/>
                  </a:cubicBezTo>
                  <a:cubicBezTo>
                    <a:pt x="284" y="7531"/>
                    <a:pt x="315" y="7720"/>
                    <a:pt x="473" y="7846"/>
                  </a:cubicBezTo>
                  <a:cubicBezTo>
                    <a:pt x="567" y="7877"/>
                    <a:pt x="599" y="7940"/>
                    <a:pt x="694" y="7940"/>
                  </a:cubicBezTo>
                  <a:cubicBezTo>
                    <a:pt x="788" y="7940"/>
                    <a:pt x="914" y="7877"/>
                    <a:pt x="946" y="7783"/>
                  </a:cubicBezTo>
                  <a:cubicBezTo>
                    <a:pt x="1198" y="7467"/>
                    <a:pt x="1355" y="7215"/>
                    <a:pt x="1670" y="7089"/>
                  </a:cubicBezTo>
                  <a:cubicBezTo>
                    <a:pt x="1733" y="7373"/>
                    <a:pt x="1828" y="7657"/>
                    <a:pt x="1985" y="7940"/>
                  </a:cubicBezTo>
                  <a:cubicBezTo>
                    <a:pt x="1544" y="8287"/>
                    <a:pt x="1387" y="8728"/>
                    <a:pt x="1229" y="9232"/>
                  </a:cubicBezTo>
                  <a:cubicBezTo>
                    <a:pt x="1198" y="9421"/>
                    <a:pt x="1324" y="9610"/>
                    <a:pt x="1481" y="9673"/>
                  </a:cubicBezTo>
                  <a:lnTo>
                    <a:pt x="1544" y="9673"/>
                  </a:lnTo>
                  <a:cubicBezTo>
                    <a:pt x="1702" y="9673"/>
                    <a:pt x="1828" y="9547"/>
                    <a:pt x="1891" y="9389"/>
                  </a:cubicBezTo>
                  <a:cubicBezTo>
                    <a:pt x="2017" y="8980"/>
                    <a:pt x="2111" y="8728"/>
                    <a:pt x="2332" y="8476"/>
                  </a:cubicBezTo>
                  <a:cubicBezTo>
                    <a:pt x="2489" y="8728"/>
                    <a:pt x="2678" y="8948"/>
                    <a:pt x="2899" y="9137"/>
                  </a:cubicBezTo>
                  <a:cubicBezTo>
                    <a:pt x="2584" y="9610"/>
                    <a:pt x="2615" y="10082"/>
                    <a:pt x="2647" y="10649"/>
                  </a:cubicBezTo>
                  <a:cubicBezTo>
                    <a:pt x="2647" y="10839"/>
                    <a:pt x="2804" y="10965"/>
                    <a:pt x="2993" y="10965"/>
                  </a:cubicBezTo>
                  <a:lnTo>
                    <a:pt x="3056" y="10965"/>
                  </a:lnTo>
                  <a:cubicBezTo>
                    <a:pt x="3245" y="10965"/>
                    <a:pt x="3371" y="10775"/>
                    <a:pt x="3371" y="10555"/>
                  </a:cubicBezTo>
                  <a:cubicBezTo>
                    <a:pt x="3308" y="10177"/>
                    <a:pt x="3308" y="9862"/>
                    <a:pt x="3434" y="9578"/>
                  </a:cubicBezTo>
                  <a:cubicBezTo>
                    <a:pt x="3686" y="9736"/>
                    <a:pt x="3907" y="9893"/>
                    <a:pt x="4191" y="10019"/>
                  </a:cubicBezTo>
                  <a:cubicBezTo>
                    <a:pt x="4065" y="10555"/>
                    <a:pt x="4222" y="10996"/>
                    <a:pt x="4474" y="11500"/>
                  </a:cubicBezTo>
                  <a:cubicBezTo>
                    <a:pt x="4506" y="11626"/>
                    <a:pt x="4663" y="11721"/>
                    <a:pt x="4789" y="11721"/>
                  </a:cubicBezTo>
                  <a:cubicBezTo>
                    <a:pt x="4821" y="11721"/>
                    <a:pt x="4884" y="11721"/>
                    <a:pt x="4947" y="11658"/>
                  </a:cubicBezTo>
                  <a:cubicBezTo>
                    <a:pt x="5104" y="11595"/>
                    <a:pt x="5167" y="11406"/>
                    <a:pt x="5104" y="11185"/>
                  </a:cubicBezTo>
                  <a:cubicBezTo>
                    <a:pt x="4947" y="10839"/>
                    <a:pt x="4821" y="10555"/>
                    <a:pt x="4852" y="10240"/>
                  </a:cubicBezTo>
                  <a:lnTo>
                    <a:pt x="4852" y="10240"/>
                  </a:lnTo>
                  <a:cubicBezTo>
                    <a:pt x="5136" y="10334"/>
                    <a:pt x="5419" y="10366"/>
                    <a:pt x="5734" y="10397"/>
                  </a:cubicBezTo>
                  <a:cubicBezTo>
                    <a:pt x="5797" y="10965"/>
                    <a:pt x="6112" y="11311"/>
                    <a:pt x="6522" y="11721"/>
                  </a:cubicBezTo>
                  <a:cubicBezTo>
                    <a:pt x="6585" y="11784"/>
                    <a:pt x="6679" y="11815"/>
                    <a:pt x="6742" y="11815"/>
                  </a:cubicBezTo>
                  <a:cubicBezTo>
                    <a:pt x="6837" y="11815"/>
                    <a:pt x="6931" y="11784"/>
                    <a:pt x="6994" y="11721"/>
                  </a:cubicBezTo>
                  <a:cubicBezTo>
                    <a:pt x="7089" y="11595"/>
                    <a:pt x="7089" y="11343"/>
                    <a:pt x="6994" y="11248"/>
                  </a:cubicBezTo>
                  <a:cubicBezTo>
                    <a:pt x="6711" y="10965"/>
                    <a:pt x="6522" y="10712"/>
                    <a:pt x="6427" y="10397"/>
                  </a:cubicBezTo>
                  <a:cubicBezTo>
                    <a:pt x="6711" y="10366"/>
                    <a:pt x="7026" y="10334"/>
                    <a:pt x="7310" y="10240"/>
                  </a:cubicBezTo>
                  <a:cubicBezTo>
                    <a:pt x="7562" y="10775"/>
                    <a:pt x="7971" y="10965"/>
                    <a:pt x="8475" y="11185"/>
                  </a:cubicBezTo>
                  <a:cubicBezTo>
                    <a:pt x="8507" y="11248"/>
                    <a:pt x="8570" y="11248"/>
                    <a:pt x="8633" y="11248"/>
                  </a:cubicBezTo>
                  <a:cubicBezTo>
                    <a:pt x="8759" y="11248"/>
                    <a:pt x="8885" y="11154"/>
                    <a:pt x="8948" y="11028"/>
                  </a:cubicBezTo>
                  <a:cubicBezTo>
                    <a:pt x="9042" y="10870"/>
                    <a:pt x="8948" y="10649"/>
                    <a:pt x="8790" y="10555"/>
                  </a:cubicBezTo>
                  <a:cubicBezTo>
                    <a:pt x="8444" y="10397"/>
                    <a:pt x="8160" y="10240"/>
                    <a:pt x="8003" y="9988"/>
                  </a:cubicBezTo>
                  <a:cubicBezTo>
                    <a:pt x="8286" y="9862"/>
                    <a:pt x="8507" y="9704"/>
                    <a:pt x="8759" y="9547"/>
                  </a:cubicBezTo>
                  <a:cubicBezTo>
                    <a:pt x="9200" y="9925"/>
                    <a:pt x="9672" y="9988"/>
                    <a:pt x="10176" y="10051"/>
                  </a:cubicBezTo>
                  <a:lnTo>
                    <a:pt x="10208" y="10051"/>
                  </a:lnTo>
                  <a:cubicBezTo>
                    <a:pt x="10397" y="10051"/>
                    <a:pt x="10523" y="9925"/>
                    <a:pt x="10555" y="9736"/>
                  </a:cubicBezTo>
                  <a:cubicBezTo>
                    <a:pt x="10555" y="9547"/>
                    <a:pt x="10460" y="9389"/>
                    <a:pt x="10240" y="9358"/>
                  </a:cubicBezTo>
                  <a:cubicBezTo>
                    <a:pt x="9861" y="9295"/>
                    <a:pt x="9578" y="9263"/>
                    <a:pt x="9294" y="9074"/>
                  </a:cubicBezTo>
                  <a:cubicBezTo>
                    <a:pt x="9515" y="8885"/>
                    <a:pt x="9704" y="8633"/>
                    <a:pt x="9861" y="8413"/>
                  </a:cubicBezTo>
                  <a:cubicBezTo>
                    <a:pt x="10082" y="8476"/>
                    <a:pt x="10303" y="8507"/>
                    <a:pt x="10523" y="8507"/>
                  </a:cubicBezTo>
                  <a:cubicBezTo>
                    <a:pt x="10807" y="8507"/>
                    <a:pt x="11090" y="8444"/>
                    <a:pt x="11405" y="8350"/>
                  </a:cubicBezTo>
                  <a:cubicBezTo>
                    <a:pt x="11594" y="8318"/>
                    <a:pt x="11657" y="8129"/>
                    <a:pt x="11626" y="7940"/>
                  </a:cubicBezTo>
                  <a:cubicBezTo>
                    <a:pt x="11599" y="7754"/>
                    <a:pt x="11461" y="7680"/>
                    <a:pt x="11287" y="7680"/>
                  </a:cubicBezTo>
                  <a:cubicBezTo>
                    <a:pt x="11254" y="7680"/>
                    <a:pt x="11220" y="7683"/>
                    <a:pt x="11185" y="7688"/>
                  </a:cubicBezTo>
                  <a:cubicBezTo>
                    <a:pt x="10933" y="7772"/>
                    <a:pt x="10723" y="7814"/>
                    <a:pt x="10517" y="7814"/>
                  </a:cubicBezTo>
                  <a:cubicBezTo>
                    <a:pt x="10415" y="7814"/>
                    <a:pt x="10313" y="7804"/>
                    <a:pt x="10208" y="7783"/>
                  </a:cubicBezTo>
                  <a:cubicBezTo>
                    <a:pt x="10334" y="7499"/>
                    <a:pt x="10460" y="7215"/>
                    <a:pt x="10492" y="6932"/>
                  </a:cubicBezTo>
                  <a:lnTo>
                    <a:pt x="10523" y="6932"/>
                  </a:lnTo>
                  <a:cubicBezTo>
                    <a:pt x="11090" y="6932"/>
                    <a:pt x="11468" y="6711"/>
                    <a:pt x="11909" y="6396"/>
                  </a:cubicBezTo>
                  <a:cubicBezTo>
                    <a:pt x="12004" y="6333"/>
                    <a:pt x="12067" y="6144"/>
                    <a:pt x="11941" y="5987"/>
                  </a:cubicBezTo>
                  <a:cubicBezTo>
                    <a:pt x="11867" y="5895"/>
                    <a:pt x="11773" y="5846"/>
                    <a:pt x="11675" y="5846"/>
                  </a:cubicBezTo>
                  <a:cubicBezTo>
                    <a:pt x="11605" y="5846"/>
                    <a:pt x="11534" y="5871"/>
                    <a:pt x="11468" y="5924"/>
                  </a:cubicBezTo>
                  <a:cubicBezTo>
                    <a:pt x="11153" y="6144"/>
                    <a:pt x="10870" y="6302"/>
                    <a:pt x="10555" y="6302"/>
                  </a:cubicBezTo>
                  <a:lnTo>
                    <a:pt x="10555" y="5924"/>
                  </a:lnTo>
                  <a:cubicBezTo>
                    <a:pt x="10555" y="5766"/>
                    <a:pt x="10555" y="5609"/>
                    <a:pt x="10523" y="5451"/>
                  </a:cubicBezTo>
                  <a:cubicBezTo>
                    <a:pt x="11090" y="5262"/>
                    <a:pt x="11342" y="4884"/>
                    <a:pt x="11657" y="4475"/>
                  </a:cubicBezTo>
                  <a:cubicBezTo>
                    <a:pt x="11783" y="4317"/>
                    <a:pt x="11752" y="4096"/>
                    <a:pt x="11594" y="4002"/>
                  </a:cubicBezTo>
                  <a:cubicBezTo>
                    <a:pt x="11528" y="3949"/>
                    <a:pt x="11457" y="3924"/>
                    <a:pt x="11387" y="3924"/>
                  </a:cubicBezTo>
                  <a:cubicBezTo>
                    <a:pt x="11290" y="3924"/>
                    <a:pt x="11195" y="3973"/>
                    <a:pt x="11122" y="4065"/>
                  </a:cubicBezTo>
                  <a:cubicBezTo>
                    <a:pt x="10870" y="4380"/>
                    <a:pt x="10712" y="4632"/>
                    <a:pt x="10397" y="4727"/>
                  </a:cubicBezTo>
                  <a:cubicBezTo>
                    <a:pt x="10334" y="4475"/>
                    <a:pt x="10240" y="4191"/>
                    <a:pt x="10082" y="3907"/>
                  </a:cubicBezTo>
                  <a:cubicBezTo>
                    <a:pt x="10523" y="3561"/>
                    <a:pt x="10681" y="3120"/>
                    <a:pt x="10838" y="2616"/>
                  </a:cubicBezTo>
                  <a:cubicBezTo>
                    <a:pt x="10870" y="2427"/>
                    <a:pt x="10775" y="2206"/>
                    <a:pt x="10618" y="2175"/>
                  </a:cubicBezTo>
                  <a:cubicBezTo>
                    <a:pt x="10595" y="2171"/>
                    <a:pt x="10572" y="2170"/>
                    <a:pt x="10550" y="2170"/>
                  </a:cubicBezTo>
                  <a:cubicBezTo>
                    <a:pt x="10359" y="2170"/>
                    <a:pt x="10205" y="2286"/>
                    <a:pt x="10176" y="2427"/>
                  </a:cubicBezTo>
                  <a:cubicBezTo>
                    <a:pt x="10050" y="2805"/>
                    <a:pt x="9987" y="3088"/>
                    <a:pt x="9735" y="3309"/>
                  </a:cubicBezTo>
                  <a:cubicBezTo>
                    <a:pt x="9578" y="3088"/>
                    <a:pt x="9389" y="2836"/>
                    <a:pt x="9200" y="2647"/>
                  </a:cubicBezTo>
                  <a:cubicBezTo>
                    <a:pt x="9515" y="2175"/>
                    <a:pt x="9452" y="1702"/>
                    <a:pt x="9420" y="1167"/>
                  </a:cubicBezTo>
                  <a:cubicBezTo>
                    <a:pt x="9420" y="946"/>
                    <a:pt x="9231" y="851"/>
                    <a:pt x="9042" y="851"/>
                  </a:cubicBezTo>
                  <a:cubicBezTo>
                    <a:pt x="8822" y="851"/>
                    <a:pt x="8727" y="1041"/>
                    <a:pt x="8727" y="1230"/>
                  </a:cubicBezTo>
                  <a:cubicBezTo>
                    <a:pt x="8759" y="1639"/>
                    <a:pt x="8759" y="1954"/>
                    <a:pt x="8633" y="2206"/>
                  </a:cubicBezTo>
                  <a:cubicBezTo>
                    <a:pt x="8412" y="2049"/>
                    <a:pt x="8160" y="1891"/>
                    <a:pt x="7877" y="1797"/>
                  </a:cubicBezTo>
                  <a:cubicBezTo>
                    <a:pt x="8003" y="1230"/>
                    <a:pt x="7845" y="788"/>
                    <a:pt x="7625" y="284"/>
                  </a:cubicBezTo>
                  <a:cubicBezTo>
                    <a:pt x="7554" y="168"/>
                    <a:pt x="7432" y="103"/>
                    <a:pt x="7297" y="103"/>
                  </a:cubicBezTo>
                  <a:cubicBezTo>
                    <a:pt x="7250" y="103"/>
                    <a:pt x="7201" y="111"/>
                    <a:pt x="7152" y="127"/>
                  </a:cubicBezTo>
                  <a:cubicBezTo>
                    <a:pt x="6994" y="221"/>
                    <a:pt x="6900" y="410"/>
                    <a:pt x="6994" y="599"/>
                  </a:cubicBezTo>
                  <a:cubicBezTo>
                    <a:pt x="7152" y="946"/>
                    <a:pt x="7247" y="1230"/>
                    <a:pt x="7215" y="1545"/>
                  </a:cubicBezTo>
                  <a:cubicBezTo>
                    <a:pt x="6931" y="1482"/>
                    <a:pt x="6679" y="1419"/>
                    <a:pt x="6364" y="1387"/>
                  </a:cubicBezTo>
                  <a:cubicBezTo>
                    <a:pt x="6270" y="851"/>
                    <a:pt x="5955" y="473"/>
                    <a:pt x="5577" y="95"/>
                  </a:cubicBezTo>
                  <a:cubicBezTo>
                    <a:pt x="5514" y="32"/>
                    <a:pt x="5419" y="1"/>
                    <a:pt x="5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8"/>
          <p:cNvGrpSpPr/>
          <p:nvPr/>
        </p:nvGrpSpPr>
        <p:grpSpPr>
          <a:xfrm>
            <a:off x="8056908" y="2521476"/>
            <a:ext cx="396931" cy="373147"/>
            <a:chOff x="-42804750" y="1949600"/>
            <a:chExt cx="337125" cy="316925"/>
          </a:xfrm>
        </p:grpSpPr>
        <p:sp>
          <p:nvSpPr>
            <p:cNvPr id="182" name="Google Shape;182;p8"/>
            <p:cNvSpPr/>
            <p:nvPr/>
          </p:nvSpPr>
          <p:spPr>
            <a:xfrm>
              <a:off x="-42731500" y="2013125"/>
              <a:ext cx="189825" cy="189900"/>
            </a:xfrm>
            <a:custGeom>
              <a:avLst/>
              <a:gdLst/>
              <a:ahLst/>
              <a:cxnLst/>
              <a:rect l="l" t="t" r="r" b="b"/>
              <a:pathLst>
                <a:path w="7593" h="7596" extrusionOk="0">
                  <a:moveTo>
                    <a:pt x="3781" y="805"/>
                  </a:moveTo>
                  <a:cubicBezTo>
                    <a:pt x="5419" y="805"/>
                    <a:pt x="6742" y="2128"/>
                    <a:pt x="6742" y="3767"/>
                  </a:cubicBezTo>
                  <a:cubicBezTo>
                    <a:pt x="6774" y="5405"/>
                    <a:pt x="5419" y="6760"/>
                    <a:pt x="3781" y="6760"/>
                  </a:cubicBezTo>
                  <a:cubicBezTo>
                    <a:pt x="2426" y="6760"/>
                    <a:pt x="1292" y="5878"/>
                    <a:pt x="946" y="4649"/>
                  </a:cubicBezTo>
                  <a:cubicBezTo>
                    <a:pt x="347" y="2727"/>
                    <a:pt x="1765" y="805"/>
                    <a:pt x="3781" y="805"/>
                  </a:cubicBezTo>
                  <a:close/>
                  <a:moveTo>
                    <a:pt x="3809" y="1"/>
                  </a:moveTo>
                  <a:cubicBezTo>
                    <a:pt x="3297" y="1"/>
                    <a:pt x="2785" y="105"/>
                    <a:pt x="2300" y="301"/>
                  </a:cubicBezTo>
                  <a:cubicBezTo>
                    <a:pt x="946" y="868"/>
                    <a:pt x="0" y="2223"/>
                    <a:pt x="0" y="3798"/>
                  </a:cubicBezTo>
                  <a:cubicBezTo>
                    <a:pt x="0" y="5058"/>
                    <a:pt x="630" y="6224"/>
                    <a:pt x="1670" y="6949"/>
                  </a:cubicBezTo>
                  <a:cubicBezTo>
                    <a:pt x="2333" y="7390"/>
                    <a:pt x="3060" y="7596"/>
                    <a:pt x="3776" y="7596"/>
                  </a:cubicBezTo>
                  <a:cubicBezTo>
                    <a:pt x="4286" y="7596"/>
                    <a:pt x="4790" y="7492"/>
                    <a:pt x="5262" y="7295"/>
                  </a:cubicBezTo>
                  <a:cubicBezTo>
                    <a:pt x="6648" y="6697"/>
                    <a:pt x="7593" y="5373"/>
                    <a:pt x="7593" y="3798"/>
                  </a:cubicBezTo>
                  <a:cubicBezTo>
                    <a:pt x="7593" y="2506"/>
                    <a:pt x="6931" y="1341"/>
                    <a:pt x="5892" y="648"/>
                  </a:cubicBezTo>
                  <a:cubicBezTo>
                    <a:pt x="5248" y="206"/>
                    <a:pt x="4528" y="1"/>
                    <a:pt x="3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-42804750" y="1949600"/>
              <a:ext cx="337125" cy="316925"/>
            </a:xfrm>
            <a:custGeom>
              <a:avLst/>
              <a:gdLst/>
              <a:ahLst/>
              <a:cxnLst/>
              <a:rect l="l" t="t" r="r" b="b"/>
              <a:pathLst>
                <a:path w="13485" h="12677" extrusionOk="0">
                  <a:moveTo>
                    <a:pt x="3306" y="817"/>
                  </a:moveTo>
                  <a:cubicBezTo>
                    <a:pt x="3769" y="817"/>
                    <a:pt x="4233" y="967"/>
                    <a:pt x="4600" y="1267"/>
                  </a:cubicBezTo>
                  <a:cubicBezTo>
                    <a:pt x="3277" y="1802"/>
                    <a:pt x="2174" y="2905"/>
                    <a:pt x="1607" y="4260"/>
                  </a:cubicBezTo>
                  <a:cubicBezTo>
                    <a:pt x="914" y="3283"/>
                    <a:pt x="1072" y="1897"/>
                    <a:pt x="2143" y="1172"/>
                  </a:cubicBezTo>
                  <a:cubicBezTo>
                    <a:pt x="2484" y="935"/>
                    <a:pt x="2895" y="817"/>
                    <a:pt x="3306" y="817"/>
                  </a:cubicBezTo>
                  <a:close/>
                  <a:moveTo>
                    <a:pt x="10101" y="823"/>
                  </a:moveTo>
                  <a:cubicBezTo>
                    <a:pt x="10771" y="823"/>
                    <a:pt x="11436" y="1137"/>
                    <a:pt x="11846" y="1771"/>
                  </a:cubicBezTo>
                  <a:cubicBezTo>
                    <a:pt x="12382" y="2527"/>
                    <a:pt x="12319" y="3535"/>
                    <a:pt x="11783" y="4260"/>
                  </a:cubicBezTo>
                  <a:cubicBezTo>
                    <a:pt x="11248" y="2905"/>
                    <a:pt x="10177" y="1802"/>
                    <a:pt x="8790" y="1267"/>
                  </a:cubicBezTo>
                  <a:cubicBezTo>
                    <a:pt x="9176" y="971"/>
                    <a:pt x="9640" y="823"/>
                    <a:pt x="10101" y="823"/>
                  </a:cubicBezTo>
                  <a:close/>
                  <a:moveTo>
                    <a:pt x="6662" y="1686"/>
                  </a:moveTo>
                  <a:cubicBezTo>
                    <a:pt x="7287" y="1686"/>
                    <a:pt x="7908" y="1809"/>
                    <a:pt x="8475" y="2055"/>
                  </a:cubicBezTo>
                  <a:cubicBezTo>
                    <a:pt x="10177" y="2748"/>
                    <a:pt x="11311" y="4417"/>
                    <a:pt x="11311" y="6339"/>
                  </a:cubicBezTo>
                  <a:cubicBezTo>
                    <a:pt x="11374" y="8891"/>
                    <a:pt x="9263" y="10970"/>
                    <a:pt x="6711" y="10970"/>
                  </a:cubicBezTo>
                  <a:cubicBezTo>
                    <a:pt x="4159" y="10970"/>
                    <a:pt x="2048" y="8891"/>
                    <a:pt x="2017" y="6339"/>
                  </a:cubicBezTo>
                  <a:cubicBezTo>
                    <a:pt x="2017" y="4764"/>
                    <a:pt x="2804" y="3346"/>
                    <a:pt x="4065" y="2464"/>
                  </a:cubicBezTo>
                  <a:cubicBezTo>
                    <a:pt x="4846" y="1943"/>
                    <a:pt x="5759" y="1686"/>
                    <a:pt x="6662" y="1686"/>
                  </a:cubicBezTo>
                  <a:close/>
                  <a:moveTo>
                    <a:pt x="3282" y="1"/>
                  </a:moveTo>
                  <a:cubicBezTo>
                    <a:pt x="2347" y="1"/>
                    <a:pt x="1411" y="437"/>
                    <a:pt x="820" y="1298"/>
                  </a:cubicBezTo>
                  <a:cubicBezTo>
                    <a:pt x="0" y="2496"/>
                    <a:pt x="189" y="4165"/>
                    <a:pt x="1292" y="5142"/>
                  </a:cubicBezTo>
                  <a:cubicBezTo>
                    <a:pt x="820" y="7316"/>
                    <a:pt x="1702" y="9553"/>
                    <a:pt x="3497" y="10844"/>
                  </a:cubicBezTo>
                  <a:lnTo>
                    <a:pt x="2867" y="12073"/>
                  </a:lnTo>
                  <a:cubicBezTo>
                    <a:pt x="2773" y="12262"/>
                    <a:pt x="2867" y="12514"/>
                    <a:pt x="3088" y="12640"/>
                  </a:cubicBezTo>
                  <a:cubicBezTo>
                    <a:pt x="3137" y="12665"/>
                    <a:pt x="3189" y="12677"/>
                    <a:pt x="3240" y="12677"/>
                  </a:cubicBezTo>
                  <a:cubicBezTo>
                    <a:pt x="3386" y="12677"/>
                    <a:pt x="3530" y="12582"/>
                    <a:pt x="3623" y="12420"/>
                  </a:cubicBezTo>
                  <a:lnTo>
                    <a:pt x="4222" y="11254"/>
                  </a:lnTo>
                  <a:cubicBezTo>
                    <a:pt x="4994" y="11632"/>
                    <a:pt x="5821" y="11821"/>
                    <a:pt x="6648" y="11821"/>
                  </a:cubicBezTo>
                  <a:cubicBezTo>
                    <a:pt x="7475" y="11821"/>
                    <a:pt x="8302" y="11632"/>
                    <a:pt x="9074" y="11254"/>
                  </a:cubicBezTo>
                  <a:lnTo>
                    <a:pt x="9641" y="12420"/>
                  </a:lnTo>
                  <a:cubicBezTo>
                    <a:pt x="9736" y="12587"/>
                    <a:pt x="9904" y="12663"/>
                    <a:pt x="10062" y="12663"/>
                  </a:cubicBezTo>
                  <a:cubicBezTo>
                    <a:pt x="10113" y="12663"/>
                    <a:pt x="10162" y="12655"/>
                    <a:pt x="10208" y="12640"/>
                  </a:cubicBezTo>
                  <a:cubicBezTo>
                    <a:pt x="10397" y="12514"/>
                    <a:pt x="10492" y="12262"/>
                    <a:pt x="10397" y="12073"/>
                  </a:cubicBezTo>
                  <a:lnTo>
                    <a:pt x="9767" y="10844"/>
                  </a:lnTo>
                  <a:cubicBezTo>
                    <a:pt x="11594" y="9584"/>
                    <a:pt x="12476" y="7347"/>
                    <a:pt x="11972" y="5142"/>
                  </a:cubicBezTo>
                  <a:cubicBezTo>
                    <a:pt x="13485" y="3882"/>
                    <a:pt x="13359" y="1582"/>
                    <a:pt x="11752" y="511"/>
                  </a:cubicBezTo>
                  <a:cubicBezTo>
                    <a:pt x="11243" y="171"/>
                    <a:pt x="10658" y="5"/>
                    <a:pt x="10078" y="5"/>
                  </a:cubicBezTo>
                  <a:cubicBezTo>
                    <a:pt x="9258" y="5"/>
                    <a:pt x="8449" y="338"/>
                    <a:pt x="7877" y="983"/>
                  </a:cubicBezTo>
                  <a:cubicBezTo>
                    <a:pt x="7483" y="905"/>
                    <a:pt x="7081" y="865"/>
                    <a:pt x="6679" y="865"/>
                  </a:cubicBezTo>
                  <a:cubicBezTo>
                    <a:pt x="6278" y="865"/>
                    <a:pt x="5876" y="905"/>
                    <a:pt x="5482" y="983"/>
                  </a:cubicBezTo>
                  <a:cubicBezTo>
                    <a:pt x="4898" y="326"/>
                    <a:pt x="4090" y="1"/>
                    <a:pt x="32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-42644075" y="2060025"/>
              <a:ext cx="59100" cy="65400"/>
            </a:xfrm>
            <a:custGeom>
              <a:avLst/>
              <a:gdLst/>
              <a:ahLst/>
              <a:cxnLst/>
              <a:rect l="l" t="t" r="r" b="b"/>
              <a:pathLst>
                <a:path w="2364" h="2616" extrusionOk="0">
                  <a:moveTo>
                    <a:pt x="442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237"/>
                  </a:lnTo>
                  <a:cubicBezTo>
                    <a:pt x="0" y="2458"/>
                    <a:pt x="189" y="2615"/>
                    <a:pt x="442" y="2615"/>
                  </a:cubicBezTo>
                  <a:lnTo>
                    <a:pt x="1922" y="2615"/>
                  </a:lnTo>
                  <a:cubicBezTo>
                    <a:pt x="2174" y="2615"/>
                    <a:pt x="2363" y="2426"/>
                    <a:pt x="2363" y="2237"/>
                  </a:cubicBezTo>
                  <a:cubicBezTo>
                    <a:pt x="2363" y="1954"/>
                    <a:pt x="2174" y="1796"/>
                    <a:pt x="1922" y="1796"/>
                  </a:cubicBezTo>
                  <a:lnTo>
                    <a:pt x="820" y="1796"/>
                  </a:lnTo>
                  <a:lnTo>
                    <a:pt x="820" y="410"/>
                  </a:lnTo>
                  <a:cubicBezTo>
                    <a:pt x="820" y="189"/>
                    <a:pt x="631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8"/>
          <p:cNvGrpSpPr/>
          <p:nvPr/>
        </p:nvGrpSpPr>
        <p:grpSpPr>
          <a:xfrm>
            <a:off x="7691224" y="1432928"/>
            <a:ext cx="353180" cy="353180"/>
            <a:chOff x="-24338900" y="2710600"/>
            <a:chExt cx="295375" cy="295375"/>
          </a:xfrm>
        </p:grpSpPr>
        <p:sp>
          <p:nvSpPr>
            <p:cNvPr id="186" name="Google Shape;186;p8"/>
            <p:cNvSpPr/>
            <p:nvPr/>
          </p:nvSpPr>
          <p:spPr>
            <a:xfrm>
              <a:off x="-24250700" y="2816925"/>
              <a:ext cx="123675" cy="103200"/>
            </a:xfrm>
            <a:custGeom>
              <a:avLst/>
              <a:gdLst/>
              <a:ahLst/>
              <a:cxnLst/>
              <a:rect l="l" t="t" r="r" b="b"/>
              <a:pathLst>
                <a:path w="4947" h="4128" extrusionOk="0">
                  <a:moveTo>
                    <a:pt x="3403" y="662"/>
                  </a:moveTo>
                  <a:cubicBezTo>
                    <a:pt x="3813" y="662"/>
                    <a:pt x="4128" y="977"/>
                    <a:pt x="4128" y="1387"/>
                  </a:cubicBezTo>
                  <a:cubicBezTo>
                    <a:pt x="4128" y="1922"/>
                    <a:pt x="3561" y="2363"/>
                    <a:pt x="2710" y="3025"/>
                  </a:cubicBezTo>
                  <a:cubicBezTo>
                    <a:pt x="2584" y="3119"/>
                    <a:pt x="2490" y="3182"/>
                    <a:pt x="2395" y="3309"/>
                  </a:cubicBezTo>
                  <a:cubicBezTo>
                    <a:pt x="2269" y="3214"/>
                    <a:pt x="2143" y="3151"/>
                    <a:pt x="2080" y="3025"/>
                  </a:cubicBezTo>
                  <a:cubicBezTo>
                    <a:pt x="1198" y="2363"/>
                    <a:pt x="662" y="1891"/>
                    <a:pt x="662" y="1387"/>
                  </a:cubicBezTo>
                  <a:cubicBezTo>
                    <a:pt x="662" y="946"/>
                    <a:pt x="977" y="662"/>
                    <a:pt x="1355" y="662"/>
                  </a:cubicBezTo>
                  <a:cubicBezTo>
                    <a:pt x="1860" y="662"/>
                    <a:pt x="2080" y="1229"/>
                    <a:pt x="2080" y="1261"/>
                  </a:cubicBezTo>
                  <a:cubicBezTo>
                    <a:pt x="2112" y="1418"/>
                    <a:pt x="2238" y="1481"/>
                    <a:pt x="2395" y="1481"/>
                  </a:cubicBezTo>
                  <a:cubicBezTo>
                    <a:pt x="2553" y="1481"/>
                    <a:pt x="2647" y="1355"/>
                    <a:pt x="2710" y="1261"/>
                  </a:cubicBezTo>
                  <a:cubicBezTo>
                    <a:pt x="2710" y="1229"/>
                    <a:pt x="2899" y="662"/>
                    <a:pt x="3403" y="662"/>
                  </a:cubicBezTo>
                  <a:close/>
                  <a:moveTo>
                    <a:pt x="1355" y="1"/>
                  </a:moveTo>
                  <a:cubicBezTo>
                    <a:pt x="568" y="1"/>
                    <a:pt x="1" y="631"/>
                    <a:pt x="1" y="1418"/>
                  </a:cubicBezTo>
                  <a:cubicBezTo>
                    <a:pt x="1" y="2269"/>
                    <a:pt x="694" y="2836"/>
                    <a:pt x="1671" y="3624"/>
                  </a:cubicBezTo>
                  <a:cubicBezTo>
                    <a:pt x="1828" y="3750"/>
                    <a:pt x="2049" y="3907"/>
                    <a:pt x="2238" y="4065"/>
                  </a:cubicBezTo>
                  <a:cubicBezTo>
                    <a:pt x="2301" y="4096"/>
                    <a:pt x="2395" y="4128"/>
                    <a:pt x="2458" y="4128"/>
                  </a:cubicBezTo>
                  <a:cubicBezTo>
                    <a:pt x="2553" y="4128"/>
                    <a:pt x="2616" y="4096"/>
                    <a:pt x="2710" y="4065"/>
                  </a:cubicBezTo>
                  <a:cubicBezTo>
                    <a:pt x="2899" y="3907"/>
                    <a:pt x="3057" y="3718"/>
                    <a:pt x="3246" y="3624"/>
                  </a:cubicBezTo>
                  <a:cubicBezTo>
                    <a:pt x="4254" y="2836"/>
                    <a:pt x="4947" y="2269"/>
                    <a:pt x="4947" y="1418"/>
                  </a:cubicBezTo>
                  <a:cubicBezTo>
                    <a:pt x="4821" y="599"/>
                    <a:pt x="4191" y="1"/>
                    <a:pt x="3403" y="1"/>
                  </a:cubicBezTo>
                  <a:cubicBezTo>
                    <a:pt x="3025" y="1"/>
                    <a:pt x="2616" y="158"/>
                    <a:pt x="2395" y="505"/>
                  </a:cubicBezTo>
                  <a:cubicBezTo>
                    <a:pt x="2112" y="190"/>
                    <a:pt x="1765" y="1"/>
                    <a:pt x="13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-24338900" y="2710600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7341" y="725"/>
                  </a:moveTo>
                  <a:cubicBezTo>
                    <a:pt x="7530" y="725"/>
                    <a:pt x="7687" y="882"/>
                    <a:pt x="7687" y="1103"/>
                  </a:cubicBezTo>
                  <a:lnTo>
                    <a:pt x="7687" y="3844"/>
                  </a:lnTo>
                  <a:cubicBezTo>
                    <a:pt x="7687" y="4033"/>
                    <a:pt x="7845" y="4222"/>
                    <a:pt x="8034" y="4222"/>
                  </a:cubicBezTo>
                  <a:lnTo>
                    <a:pt x="10806" y="4222"/>
                  </a:lnTo>
                  <a:cubicBezTo>
                    <a:pt x="10995" y="4222"/>
                    <a:pt x="11153" y="4380"/>
                    <a:pt x="11153" y="4569"/>
                  </a:cubicBezTo>
                  <a:lnTo>
                    <a:pt x="11153" y="7309"/>
                  </a:lnTo>
                  <a:cubicBezTo>
                    <a:pt x="11153" y="7530"/>
                    <a:pt x="10995" y="7688"/>
                    <a:pt x="10806" y="7688"/>
                  </a:cubicBezTo>
                  <a:lnTo>
                    <a:pt x="8034" y="7688"/>
                  </a:lnTo>
                  <a:cubicBezTo>
                    <a:pt x="7845" y="7688"/>
                    <a:pt x="7687" y="7845"/>
                    <a:pt x="7687" y="8034"/>
                  </a:cubicBezTo>
                  <a:lnTo>
                    <a:pt x="7687" y="10775"/>
                  </a:lnTo>
                  <a:cubicBezTo>
                    <a:pt x="7687" y="10996"/>
                    <a:pt x="7530" y="11153"/>
                    <a:pt x="7341" y="11153"/>
                  </a:cubicBezTo>
                  <a:lnTo>
                    <a:pt x="4568" y="11153"/>
                  </a:lnTo>
                  <a:cubicBezTo>
                    <a:pt x="4379" y="11153"/>
                    <a:pt x="4222" y="10996"/>
                    <a:pt x="4222" y="10775"/>
                  </a:cubicBezTo>
                  <a:lnTo>
                    <a:pt x="4222" y="8034"/>
                  </a:lnTo>
                  <a:cubicBezTo>
                    <a:pt x="4222" y="7845"/>
                    <a:pt x="4064" y="7688"/>
                    <a:pt x="3875" y="7688"/>
                  </a:cubicBezTo>
                  <a:lnTo>
                    <a:pt x="1103" y="7688"/>
                  </a:lnTo>
                  <a:cubicBezTo>
                    <a:pt x="914" y="7688"/>
                    <a:pt x="756" y="7530"/>
                    <a:pt x="756" y="7309"/>
                  </a:cubicBezTo>
                  <a:lnTo>
                    <a:pt x="756" y="4569"/>
                  </a:lnTo>
                  <a:cubicBezTo>
                    <a:pt x="756" y="4380"/>
                    <a:pt x="914" y="4222"/>
                    <a:pt x="1103" y="4222"/>
                  </a:cubicBezTo>
                  <a:lnTo>
                    <a:pt x="3875" y="4222"/>
                  </a:lnTo>
                  <a:cubicBezTo>
                    <a:pt x="4064" y="4222"/>
                    <a:pt x="4222" y="4033"/>
                    <a:pt x="4222" y="3844"/>
                  </a:cubicBezTo>
                  <a:lnTo>
                    <a:pt x="4222" y="1103"/>
                  </a:lnTo>
                  <a:cubicBezTo>
                    <a:pt x="4222" y="882"/>
                    <a:pt x="4379" y="725"/>
                    <a:pt x="4568" y="725"/>
                  </a:cubicBezTo>
                  <a:close/>
                  <a:moveTo>
                    <a:pt x="4537" y="0"/>
                  </a:moveTo>
                  <a:cubicBezTo>
                    <a:pt x="3938" y="0"/>
                    <a:pt x="3466" y="473"/>
                    <a:pt x="3466" y="1072"/>
                  </a:cubicBezTo>
                  <a:lnTo>
                    <a:pt x="3466" y="3466"/>
                  </a:lnTo>
                  <a:lnTo>
                    <a:pt x="1071" y="3466"/>
                  </a:lnTo>
                  <a:cubicBezTo>
                    <a:pt x="473" y="3466"/>
                    <a:pt x="0" y="3938"/>
                    <a:pt x="0" y="4537"/>
                  </a:cubicBezTo>
                  <a:lnTo>
                    <a:pt x="0" y="7278"/>
                  </a:lnTo>
                  <a:cubicBezTo>
                    <a:pt x="0" y="7877"/>
                    <a:pt x="473" y="8349"/>
                    <a:pt x="1071" y="8349"/>
                  </a:cubicBezTo>
                  <a:lnTo>
                    <a:pt x="3466" y="8349"/>
                  </a:lnTo>
                  <a:lnTo>
                    <a:pt x="3466" y="10743"/>
                  </a:lnTo>
                  <a:cubicBezTo>
                    <a:pt x="3466" y="11342"/>
                    <a:pt x="3938" y="11815"/>
                    <a:pt x="4537" y="11815"/>
                  </a:cubicBezTo>
                  <a:lnTo>
                    <a:pt x="7309" y="11815"/>
                  </a:lnTo>
                  <a:cubicBezTo>
                    <a:pt x="7876" y="11815"/>
                    <a:pt x="8349" y="11342"/>
                    <a:pt x="8349" y="10743"/>
                  </a:cubicBezTo>
                  <a:lnTo>
                    <a:pt x="8349" y="8349"/>
                  </a:lnTo>
                  <a:lnTo>
                    <a:pt x="10743" y="8349"/>
                  </a:lnTo>
                  <a:cubicBezTo>
                    <a:pt x="11342" y="8349"/>
                    <a:pt x="11815" y="7877"/>
                    <a:pt x="11815" y="7278"/>
                  </a:cubicBezTo>
                  <a:lnTo>
                    <a:pt x="11815" y="4537"/>
                  </a:lnTo>
                  <a:cubicBezTo>
                    <a:pt x="11815" y="3938"/>
                    <a:pt x="11342" y="3466"/>
                    <a:pt x="10743" y="3466"/>
                  </a:cubicBezTo>
                  <a:lnTo>
                    <a:pt x="8349" y="3466"/>
                  </a:lnTo>
                  <a:lnTo>
                    <a:pt x="8349" y="1072"/>
                  </a:lnTo>
                  <a:cubicBezTo>
                    <a:pt x="8349" y="473"/>
                    <a:pt x="7876" y="0"/>
                    <a:pt x="73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8"/>
          <p:cNvSpPr/>
          <p:nvPr/>
        </p:nvSpPr>
        <p:spPr>
          <a:xfrm>
            <a:off x="7844382" y="3647880"/>
            <a:ext cx="374678" cy="374089"/>
          </a:xfrm>
          <a:custGeom>
            <a:avLst/>
            <a:gdLst/>
            <a:ahLst/>
            <a:cxnLst/>
            <a:rect l="l" t="t" r="r" b="b"/>
            <a:pathLst>
              <a:path w="12729" h="12709" extrusionOk="0">
                <a:moveTo>
                  <a:pt x="7089" y="894"/>
                </a:moveTo>
                <a:lnTo>
                  <a:pt x="7089" y="894"/>
                </a:lnTo>
                <a:cubicBezTo>
                  <a:pt x="8160" y="989"/>
                  <a:pt x="9137" y="1461"/>
                  <a:pt x="9956" y="2186"/>
                </a:cubicBezTo>
                <a:lnTo>
                  <a:pt x="8192" y="3950"/>
                </a:lnTo>
                <a:cubicBezTo>
                  <a:pt x="7436" y="3099"/>
                  <a:pt x="7089" y="1934"/>
                  <a:pt x="7089" y="894"/>
                </a:cubicBezTo>
                <a:close/>
                <a:moveTo>
                  <a:pt x="10555" y="2721"/>
                </a:moveTo>
                <a:cubicBezTo>
                  <a:pt x="11248" y="3572"/>
                  <a:pt x="11689" y="4549"/>
                  <a:pt x="11847" y="5620"/>
                </a:cubicBezTo>
                <a:cubicBezTo>
                  <a:pt x="10775" y="5620"/>
                  <a:pt x="9673" y="5242"/>
                  <a:pt x="8791" y="4486"/>
                </a:cubicBezTo>
                <a:lnTo>
                  <a:pt x="10555" y="2721"/>
                </a:lnTo>
                <a:close/>
                <a:moveTo>
                  <a:pt x="6270" y="831"/>
                </a:moveTo>
                <a:cubicBezTo>
                  <a:pt x="6207" y="2154"/>
                  <a:pt x="6680" y="3477"/>
                  <a:pt x="7593" y="4549"/>
                </a:cubicBezTo>
                <a:lnTo>
                  <a:pt x="6365" y="5777"/>
                </a:lnTo>
                <a:lnTo>
                  <a:pt x="2805" y="2186"/>
                </a:lnTo>
                <a:cubicBezTo>
                  <a:pt x="3781" y="1304"/>
                  <a:pt x="5010" y="831"/>
                  <a:pt x="6270" y="831"/>
                </a:cubicBezTo>
                <a:close/>
                <a:moveTo>
                  <a:pt x="2206" y="2721"/>
                </a:moveTo>
                <a:lnTo>
                  <a:pt x="5798" y="6313"/>
                </a:lnTo>
                <a:lnTo>
                  <a:pt x="4569" y="7542"/>
                </a:lnTo>
                <a:cubicBezTo>
                  <a:pt x="3648" y="6620"/>
                  <a:pt x="2337" y="6028"/>
                  <a:pt x="958" y="6028"/>
                </a:cubicBezTo>
                <a:cubicBezTo>
                  <a:pt x="923" y="6028"/>
                  <a:pt x="887" y="6029"/>
                  <a:pt x="851" y="6029"/>
                </a:cubicBezTo>
                <a:cubicBezTo>
                  <a:pt x="946" y="4864"/>
                  <a:pt x="1387" y="3666"/>
                  <a:pt x="2206" y="2721"/>
                </a:cubicBezTo>
                <a:close/>
                <a:moveTo>
                  <a:pt x="8192" y="5147"/>
                </a:moveTo>
                <a:cubicBezTo>
                  <a:pt x="9263" y="6029"/>
                  <a:pt x="10586" y="6470"/>
                  <a:pt x="11878" y="6470"/>
                </a:cubicBezTo>
                <a:cubicBezTo>
                  <a:pt x="11847" y="7699"/>
                  <a:pt x="11405" y="8959"/>
                  <a:pt x="10555" y="9936"/>
                </a:cubicBezTo>
                <a:lnTo>
                  <a:pt x="6963" y="6344"/>
                </a:lnTo>
                <a:lnTo>
                  <a:pt x="8192" y="5147"/>
                </a:lnTo>
                <a:close/>
                <a:moveTo>
                  <a:pt x="1027" y="6910"/>
                </a:moveTo>
                <a:cubicBezTo>
                  <a:pt x="2180" y="6910"/>
                  <a:pt x="3239" y="7378"/>
                  <a:pt x="4002" y="8172"/>
                </a:cubicBezTo>
                <a:lnTo>
                  <a:pt x="2206" y="9967"/>
                </a:lnTo>
                <a:cubicBezTo>
                  <a:pt x="1450" y="9117"/>
                  <a:pt x="1009" y="8046"/>
                  <a:pt x="914" y="6911"/>
                </a:cubicBezTo>
                <a:cubicBezTo>
                  <a:pt x="952" y="6910"/>
                  <a:pt x="989" y="6910"/>
                  <a:pt x="1027" y="6910"/>
                </a:cubicBezTo>
                <a:close/>
                <a:moveTo>
                  <a:pt x="4537" y="8770"/>
                </a:moveTo>
                <a:cubicBezTo>
                  <a:pt x="5104" y="9652"/>
                  <a:pt x="5325" y="10692"/>
                  <a:pt x="5199" y="11700"/>
                </a:cubicBezTo>
                <a:cubicBezTo>
                  <a:pt x="4285" y="11511"/>
                  <a:pt x="3498" y="11133"/>
                  <a:pt x="2805" y="10503"/>
                </a:cubicBezTo>
                <a:lnTo>
                  <a:pt x="4537" y="8770"/>
                </a:lnTo>
                <a:close/>
                <a:moveTo>
                  <a:pt x="6365" y="6911"/>
                </a:moveTo>
                <a:lnTo>
                  <a:pt x="9956" y="10503"/>
                </a:lnTo>
                <a:cubicBezTo>
                  <a:pt x="8948" y="11399"/>
                  <a:pt x="7716" y="11847"/>
                  <a:pt x="6481" y="11847"/>
                </a:cubicBezTo>
                <a:cubicBezTo>
                  <a:pt x="6327" y="11847"/>
                  <a:pt x="6172" y="11840"/>
                  <a:pt x="6018" y="11826"/>
                </a:cubicBezTo>
                <a:cubicBezTo>
                  <a:pt x="6176" y="10566"/>
                  <a:pt x="5892" y="9274"/>
                  <a:pt x="5104" y="8172"/>
                </a:cubicBezTo>
                <a:lnTo>
                  <a:pt x="6365" y="6911"/>
                </a:lnTo>
                <a:close/>
                <a:moveTo>
                  <a:pt x="6349" y="0"/>
                </a:moveTo>
                <a:cubicBezTo>
                  <a:pt x="2842" y="0"/>
                  <a:pt x="1" y="2821"/>
                  <a:pt x="1" y="6344"/>
                </a:cubicBezTo>
                <a:cubicBezTo>
                  <a:pt x="1" y="9873"/>
                  <a:pt x="2836" y="12708"/>
                  <a:pt x="6333" y="12708"/>
                </a:cubicBezTo>
                <a:cubicBezTo>
                  <a:pt x="9830" y="12708"/>
                  <a:pt x="12666" y="9873"/>
                  <a:pt x="12666" y="6344"/>
                </a:cubicBezTo>
                <a:cubicBezTo>
                  <a:pt x="12729" y="2973"/>
                  <a:pt x="10082" y="201"/>
                  <a:pt x="6743" y="12"/>
                </a:cubicBezTo>
                <a:cubicBezTo>
                  <a:pt x="6611" y="4"/>
                  <a:pt x="6479" y="0"/>
                  <a:pt x="63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74516" y="942968"/>
            <a:ext cx="4030378" cy="4030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>
            <a:spLocks noGrp="1"/>
          </p:cNvSpPr>
          <p:nvPr>
            <p:ph type="subTitle" idx="1"/>
          </p:nvPr>
        </p:nvSpPr>
        <p:spPr>
          <a:xfrm>
            <a:off x="895739" y="1974871"/>
            <a:ext cx="5906277" cy="1837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2400" b="1" dirty="0">
                <a:solidFill>
                  <a:schemeClr val="dk1"/>
                </a:solidFill>
              </a:rPr>
              <a:t>XPAND</a:t>
            </a:r>
            <a:endParaRPr dirty="0"/>
          </a:p>
          <a:p>
            <a:pPr marL="45720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2400" dirty="0">
                <a:solidFill>
                  <a:schemeClr val="dk1"/>
                </a:solidFill>
              </a:rPr>
              <a:t> </a:t>
            </a:r>
            <a:r>
              <a:rPr lang="en-US" sz="2400" dirty="0">
                <a:solidFill>
                  <a:schemeClr val="dk1"/>
                </a:solidFill>
              </a:rPr>
              <a:t>provides cardiac surgeons </a:t>
            </a:r>
            <a:br>
              <a:rPr lang="en-US" sz="2400" dirty="0">
                <a:solidFill>
                  <a:schemeClr val="dk1"/>
                </a:solidFill>
              </a:rPr>
            </a:br>
            <a:r>
              <a:rPr lang="en-US" sz="2400" dirty="0">
                <a:solidFill>
                  <a:schemeClr val="dk1"/>
                </a:solidFill>
              </a:rPr>
              <a:t>with reliable solutions</a:t>
            </a:r>
            <a:br>
              <a:rPr lang="en-US" sz="2400" dirty="0">
                <a:solidFill>
                  <a:schemeClr val="dk1"/>
                </a:solidFill>
              </a:rPr>
            </a:br>
            <a:r>
              <a:rPr lang="en-US" sz="2400" dirty="0">
                <a:solidFill>
                  <a:schemeClr val="dk1"/>
                </a:solidFill>
              </a:rPr>
              <a:t>that work </a:t>
            </a:r>
            <a:r>
              <a:rPr lang="en-US" sz="2400" dirty="0"/>
              <a:t>for the most complicated cases!</a:t>
            </a:r>
            <a:endParaRPr dirty="0"/>
          </a:p>
        </p:txBody>
      </p:sp>
      <p:pic>
        <p:nvPicPr>
          <p:cNvPr id="195" name="Google Shape;19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2016" y="1568216"/>
            <a:ext cx="724687" cy="4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innitus Clinical Case by Slidesgo">
  <a:themeElements>
    <a:clrScheme name="Simple Light">
      <a:dk1>
        <a:srgbClr val="263238"/>
      </a:dk1>
      <a:lt1>
        <a:srgbClr val="FFFFFF"/>
      </a:lt1>
      <a:dk2>
        <a:srgbClr val="D9DBF1"/>
      </a:dk2>
      <a:lt2>
        <a:srgbClr val="A7A3E2"/>
      </a:lt2>
      <a:accent1>
        <a:srgbClr val="F3F4FA"/>
      </a:accent1>
      <a:accent2>
        <a:srgbClr val="263238"/>
      </a:accent2>
      <a:accent3>
        <a:srgbClr val="FFFFFF"/>
      </a:accent3>
      <a:accent4>
        <a:srgbClr val="D9DBF1"/>
      </a:accent4>
      <a:accent5>
        <a:srgbClr val="A7A3E2"/>
      </a:accent5>
      <a:accent6>
        <a:srgbClr val="F3F4FA"/>
      </a:accent6>
      <a:hlink>
        <a:srgbClr val="2632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1477</Words>
  <Application>Microsoft Macintosh PowerPoint</Application>
  <PresentationFormat>Экран (16:9)</PresentationFormat>
  <Paragraphs>166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Poppins Medium</vt:lpstr>
      <vt:lpstr>Roboto Condensed Light</vt:lpstr>
      <vt:lpstr>Montserrat</vt:lpstr>
      <vt:lpstr>Livvic</vt:lpstr>
      <vt:lpstr>Reem Kufi</vt:lpstr>
      <vt:lpstr>Arial</vt:lpstr>
      <vt:lpstr>Open Sans</vt:lpstr>
      <vt:lpstr>Tinnitus Clinical Case by Slidesgo</vt:lpstr>
      <vt:lpstr>XPand a biotech company</vt:lpstr>
      <vt:lpstr>Презентация PowerPoint</vt:lpstr>
      <vt:lpstr>TAVI XPAND  Transapical Transcatheter Aortic Valve  Implantation System </vt:lpstr>
      <vt:lpstr>Презентация PowerPoint</vt:lpstr>
      <vt:lpstr>Презентация PowerPoint</vt:lpstr>
      <vt:lpstr>What is involved in the procedure?</vt:lpstr>
      <vt:lpstr>Who will benefit from TAVI?</vt:lpstr>
      <vt:lpstr>What are the benefit and advantages of TAVI? The advantages of TAVI, just like any other minimally invasive surgery, may include the following advantages: </vt:lpstr>
      <vt:lpstr>Презентация PowerPoint</vt:lpstr>
      <vt:lpstr>TAVI XPAND™ Transapical Transcatheter Aortic Valve Prosthesis</vt:lpstr>
      <vt:lpstr>TAVI XPAND™ Transapical Transcatheter Aortic Valve Prosthesis</vt:lpstr>
      <vt:lpstr>TAVI XPAND™. Technical Characteristics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XPand БІОТЕХНОЛОГІЧНА КОМПАНІЯ</dc:title>
  <dc:creator>Hryhorenko, Svitlana</dc:creator>
  <cp:lastModifiedBy>nataliia.xpand@outlook.com</cp:lastModifiedBy>
  <cp:revision>53</cp:revision>
  <dcterms:modified xsi:type="dcterms:W3CDTF">2021-07-26T18:41:17Z</dcterms:modified>
</cp:coreProperties>
</file>